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256" r:id="rId2"/>
    <p:sldId id="257" r:id="rId3"/>
    <p:sldId id="273" r:id="rId4"/>
    <p:sldId id="275" r:id="rId5"/>
    <p:sldId id="258" r:id="rId6"/>
    <p:sldId id="274" r:id="rId7"/>
    <p:sldId id="276" r:id="rId8"/>
    <p:sldId id="259" r:id="rId9"/>
    <p:sldId id="277" r:id="rId10"/>
    <p:sldId id="260" r:id="rId11"/>
    <p:sldId id="261" r:id="rId12"/>
    <p:sldId id="262" r:id="rId13"/>
    <p:sldId id="278" r:id="rId14"/>
    <p:sldId id="263" r:id="rId15"/>
    <p:sldId id="280" r:id="rId16"/>
    <p:sldId id="302" r:id="rId17"/>
    <p:sldId id="279" r:id="rId18"/>
    <p:sldId id="303" r:id="rId19"/>
    <p:sldId id="304" r:id="rId20"/>
    <p:sldId id="282" r:id="rId21"/>
    <p:sldId id="286" r:id="rId22"/>
    <p:sldId id="283" r:id="rId23"/>
    <p:sldId id="287" r:id="rId24"/>
    <p:sldId id="284" r:id="rId25"/>
    <p:sldId id="285" r:id="rId26"/>
    <p:sldId id="288" r:id="rId27"/>
    <p:sldId id="289" r:id="rId28"/>
    <p:sldId id="567" r:id="rId29"/>
    <p:sldId id="568" r:id="rId30"/>
    <p:sldId id="569" r:id="rId31"/>
    <p:sldId id="570" r:id="rId32"/>
    <p:sldId id="572" r:id="rId33"/>
    <p:sldId id="571" r:id="rId34"/>
    <p:sldId id="573" r:id="rId35"/>
    <p:sldId id="574" r:id="rId36"/>
    <p:sldId id="575" r:id="rId37"/>
    <p:sldId id="576" r:id="rId38"/>
    <p:sldId id="577" r:id="rId39"/>
    <p:sldId id="579" r:id="rId40"/>
    <p:sldId id="578" r:id="rId41"/>
    <p:sldId id="580" r:id="rId42"/>
    <p:sldId id="581" r:id="rId43"/>
    <p:sldId id="582" r:id="rId44"/>
    <p:sldId id="583" r:id="rId45"/>
    <p:sldId id="584" r:id="rId46"/>
    <p:sldId id="585" r:id="rId47"/>
    <p:sldId id="586" r:id="rId48"/>
    <p:sldId id="587" r:id="rId49"/>
    <p:sldId id="588" r:id="rId50"/>
    <p:sldId id="589" r:id="rId51"/>
    <p:sldId id="592" r:id="rId52"/>
    <p:sldId id="562" r:id="rId53"/>
    <p:sldId id="563" r:id="rId54"/>
    <p:sldId id="564" r:id="rId55"/>
    <p:sldId id="565" r:id="rId56"/>
  </p:sldIdLst>
  <p:sldSz cx="9144000" cy="6858000" type="screen4x3"/>
  <p:notesSz cx="9144000" cy="6858000"/>
  <p:defaultTextStyle>
    <a:defPPr>
      <a:defRPr lang="ru"/>
    </a:defPPr>
    <a:lvl1pPr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31"/>
    <p:restoredTop sz="94573"/>
  </p:normalViewPr>
  <p:slideViewPr>
    <p:cSldViewPr>
      <p:cViewPr varScale="1">
        <p:scale>
          <a:sx n="113" d="100"/>
          <a:sy n="113" d="100"/>
        </p:scale>
        <p:origin x="1896" y="176"/>
      </p:cViewPr>
      <p:guideLst>
        <p:guide orient="horz" pos="229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16.emf"/><Relationship Id="rId4" Type="http://schemas.openxmlformats.org/officeDocument/2006/relationships/image" Target="../media/image1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34" name="Rectangle 2">
            <a:extLst>
              <a:ext uri="{FF2B5EF4-FFF2-40B4-BE49-F238E27FC236}">
                <a16:creationId xmlns:a16="http://schemas.microsoft.com/office/drawing/2014/main" id="{090874AC-0C2D-454A-9B6D-ADC8930B98D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ru-RU"/>
          </a:p>
        </p:txBody>
      </p:sp>
      <p:sp>
        <p:nvSpPr>
          <p:cNvPr id="300035" name="Rectangle 3">
            <a:extLst>
              <a:ext uri="{FF2B5EF4-FFF2-40B4-BE49-F238E27FC236}">
                <a16:creationId xmlns:a16="http://schemas.microsoft.com/office/drawing/2014/main" id="{C979A846-80EF-8D47-A334-1C57403C7DB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ru-RU"/>
          </a:p>
        </p:txBody>
      </p:sp>
      <p:sp>
        <p:nvSpPr>
          <p:cNvPr id="300036" name="Rectangle 4">
            <a:extLst>
              <a:ext uri="{FF2B5EF4-FFF2-40B4-BE49-F238E27FC236}">
                <a16:creationId xmlns:a16="http://schemas.microsoft.com/office/drawing/2014/main" id="{1ADD524D-D62E-FE45-BEF7-5337C63F933F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ru-RU"/>
          </a:p>
        </p:txBody>
      </p:sp>
      <p:sp>
        <p:nvSpPr>
          <p:cNvPr id="300037" name="Rectangle 5">
            <a:extLst>
              <a:ext uri="{FF2B5EF4-FFF2-40B4-BE49-F238E27FC236}">
                <a16:creationId xmlns:a16="http://schemas.microsoft.com/office/drawing/2014/main" id="{90583F57-8C4C-9744-B02D-95562628E22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D3CEDD8-7BCE-B94A-8EA5-09D39BFEBE44}" type="slidenum">
              <a:rPr lang="en-US" altLang="ru-RU"/>
              <a:pPr/>
              <a:t>‹#›</a:t>
            </a:fld>
            <a:endParaRPr lang="en-US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0.png>
</file>

<file path=ppt/media/image21.png>
</file>

<file path=ppt/media/image220.png>
</file>

<file path=ppt/media/image24.png>
</file>

<file path=ppt/media/image28.png>
</file>

<file path=ppt/media/image30.png>
</file>

<file path=ppt/media/image31.png>
</file>

<file path=ppt/media/image32.png>
</file>

<file path=ppt/media/image33.png>
</file>

<file path=ppt/media/image34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70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6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DE87E3-5318-9848-899B-905B5A7BF95B}" type="datetimeFigureOut">
              <a:rPr lang="ru-RU" smtClean="0"/>
              <a:t>12.11.2025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22645-4614-6A4E-9C9B-865599730E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8443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EB627-8EE7-7141-8D25-6D8140BD7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B498B26-F8E7-BA46-944B-168B7FD6A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6301F4-E0A4-F24C-A307-6FE7ED00C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318D94E-51ED-E04B-A580-AED95DDA7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FD1A8EA-1412-5644-99FA-01D82AF1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ED0640-5F83-D947-B7A7-4E3F4839F5F1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4196370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360797-6308-954D-AF32-A686D7916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3E41847-8302-3149-A09D-34C1F159F2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6638CC-E244-FD41-847C-27611B034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D21A04-A2B4-9841-913D-FC0B6F2B6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AF48C3-0C9F-1346-AAEE-7542497F7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5392662-0720-0B43-B9C3-5D12020DE54E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87205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DE78CAE-C225-614B-A6B6-C6923397E6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49E06C7-A340-254C-BA2A-9A30DA3DE5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A9FA20-C689-2E4D-AC72-AEC42D8B6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E987AA0-1626-8741-B941-745B83866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33B40F-5F9D-6E46-93A4-45EE7A5FD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7C6D27-8EC9-DA48-B4C5-20A26ACC60DF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984510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Заголовок, текст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500205-03E3-F74D-8EA4-F8C113D09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92FBC40-DD04-3B4B-9BA7-76B59352433D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6E44A21-0113-C24F-B4FE-14ACAE40B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78D8F4B-98C6-0D43-AAFA-0F187FDD2B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0C48125-3AF2-9C4C-9CDD-C5B416E24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2369C6-5076-2C49-A59F-3E564F6BD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825A5B03-8DDD-284A-932E-9ADD8C1B5C20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9761204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Заголовок, текст и 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7DC94D-B8C6-4744-84EE-E695BAA2E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D121D7B-C2DC-B941-96D3-2ECFBB90031B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396355D-C8AF-AC4D-A38A-FDCCCCD484D9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75B1BC82-B526-7B4C-A039-F76A7B84F24E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9A50FC81-2AD8-5A40-A31C-B9E86EB8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A141A395-D8D5-5048-AEFA-AFFD5EE6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6A6260C9-7BCF-8548-BBF3-D3EC4793F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8F6A3153-B239-ED42-8F9C-E1CB767C3D56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807262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224613-3A49-8340-A599-1CFA15255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217B31-1859-A846-B858-FA79F2E46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2912F01-C7FA-9F4F-8518-03899713C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BDB4DC-BF61-D54A-AA9A-BEF9F3A25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E31E11-C4A2-AF43-8C6F-50C8ECB83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1FA3698-4919-664A-93A5-0DE99EC2A28A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130331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A4FB2D-1B7A-AE44-8E16-CE1B6B650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FFAD1C6-3DEE-2F4A-9435-3EB0FB6B7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07BC12-0B89-CC4F-91EC-952B2EB2B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A62FE1-0DE3-7742-AA03-DED492D5E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CED311-1A03-ED4C-A6B5-328C9FE92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97F28A-CA12-C84D-A029-C30A4101CDC1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997157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DC514E-909B-2240-80BD-AF3C2D14D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000790-F961-604D-A354-60AEB00BAC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049A74B-58B3-B341-99E7-54C88B6EB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9CE5905-403D-5644-901B-F17929C59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CC12E3-F577-144E-AE19-E12E4ADB4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1E712A-DDC3-AC45-8A90-4A3393EB8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1A7FB5-90C1-DE4B-8DE6-8E48EDE76C4A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227042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44F68E-F465-5E4C-A879-C6F517FCA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4434645-FAC3-2547-932F-E807D1727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63B04C-2432-E145-B71F-9A3E72274F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5B85FD7-3357-2B4B-97BD-0BAA5AB186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5052C97-D1A2-0B47-B90A-52CB2EAF47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33B3C32-C260-4B41-8414-87B81BDA7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AD06AE3-D826-1B4B-BA50-628FCD4D3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7B99715-A1CA-1345-A38E-A8805BB3D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1EC32B-2C7A-4743-800E-33090954017A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189738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9DD8C-E878-AE4D-A61F-A547DD66A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BCF5C66-5C1A-EA4C-A086-E228D8CA4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4BB668-2822-E145-A0FE-E0FF36C45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2AEB221-08FA-E345-9B8F-AD8DD5401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18E073-50AF-2443-86A8-1082A989F6EA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737446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28A3F97-28FB-B545-BECE-608251E9B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B063391-52D7-2E41-843F-BE762A71F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5852A1-DF1E-494B-92DE-C61AC3F20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C90DEB-E444-D440-9B84-CBB04B18C5BE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994077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609E04-529C-F547-9777-EBA5BB75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FC2F08-FF95-1940-AC23-129E70E5C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4DCC503-092B-E845-BBE6-CAFFBD885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B738F06-1839-6142-8822-F8406E983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FCAA18E-2E18-0044-9117-3125412F9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22276DB-BA34-2946-95F8-A1B3F418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DD8727-AD04-454F-BB8C-FF23EE9B7F68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702145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3F0AA1-8DF6-794A-A60D-A8088E79A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5E6D6D0-E8F8-154D-BCA0-B10B9A2ADD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BE77F19-9D1A-6D41-8C06-4D1BCC31A8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BB8C99C-3776-3346-BB74-4CD2B780A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71F9BC0-6AB0-0241-BB11-99F77DC5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E0A717C-DFE0-5643-9940-26173C304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AB98E4F-0CB6-934D-BC8F-59FDA28368EA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501476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29DF7B9-5237-C44E-AD16-9F47D11676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133BCB4-8B87-424C-B1B2-2682C6A70F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E6C38A97-B15B-7A43-A187-6E80F70700F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ru-RU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2EA95604-02EC-3642-82F2-2E7C35662FE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altLang="ru-RU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47237B5-53CD-9D4A-8940-EDF9C0212A6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3879313B-FC9E-594D-B34B-30671CF3664B}" type="slidenum">
              <a:rPr lang="en-US" altLang="ru-RU"/>
              <a:pPr/>
              <a:t>‹#›</a:t>
            </a:fld>
            <a:endParaRPr lang="en-US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kern="1200">
          <a:solidFill>
            <a:srgbClr val="000099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rgbClr val="009900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rgbClr val="FF0000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8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7.emf"/><Relationship Id="rId11" Type="http://schemas.openxmlformats.org/officeDocument/2006/relationships/image" Target="../media/image20.png"/><Relationship Id="rId5" Type="http://schemas.openxmlformats.org/officeDocument/2006/relationships/oleObject" Target="../embeddings/oleObject7.bin"/><Relationship Id="rId10" Type="http://schemas.openxmlformats.org/officeDocument/2006/relationships/image" Target="../media/image19.emf"/><Relationship Id="rId4" Type="http://schemas.openxmlformats.org/officeDocument/2006/relationships/image" Target="../media/image16.emf"/><Relationship Id="rId9" Type="http://schemas.openxmlformats.org/officeDocument/2006/relationships/oleObject" Target="../embeddings/oleObject9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2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2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3.bin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8.e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7.emf"/><Relationship Id="rId4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37D89EFE-8745-804D-820B-4EFA1813664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1052513"/>
            <a:ext cx="7772400" cy="1470025"/>
          </a:xfrm>
        </p:spPr>
        <p:txBody>
          <a:bodyPr anchor="ctr"/>
          <a:lstStyle/>
          <a:p>
            <a:br>
              <a:rPr lang="en-US" altLang="ru-RU" sz="3200" dirty="0"/>
            </a:br>
            <a:br>
              <a:rPr lang="en-US" altLang="ru-RU" sz="3200" dirty="0"/>
            </a:br>
            <a:r>
              <a:rPr lang="ru-RU" altLang="ru-RU" sz="3200" dirty="0"/>
              <a:t>Линейные модели </a:t>
            </a:r>
            <a:r>
              <a:rPr lang="ru" altLang="ru-RU" sz="3200" dirty="0"/>
              <a:t>классификации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B9C68B7C-55A5-BD47-9B84-FEA3A204C2B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-73025" y="3357563"/>
            <a:ext cx="9324975" cy="2281237"/>
          </a:xfrm>
        </p:spPr>
        <p:txBody>
          <a:bodyPr/>
          <a:lstStyle/>
          <a:p>
            <a:pPr>
              <a:lnSpc>
                <a:spcPct val="80000"/>
              </a:lnSpc>
            </a:pPr>
            <a:endParaRPr lang="en-US" altLang="ru-RU" sz="2000" dirty="0"/>
          </a:p>
          <a:p>
            <a:endParaRPr lang="ru" sz="2800" dirty="0"/>
          </a:p>
          <a:p>
            <a:r>
              <a:rPr lang="ru" sz="2800" dirty="0"/>
              <a:t>Владимир Анатольевич Судаков</a:t>
            </a:r>
          </a:p>
          <a:p>
            <a:r>
              <a:rPr lang="ru" sz="2800" dirty="0"/>
              <a:t>2025</a:t>
            </a:r>
            <a:endParaRPr lang="en-US" altLang="ru-RU" sz="2000" dirty="0"/>
          </a:p>
          <a:p>
            <a:pPr>
              <a:lnSpc>
                <a:spcPct val="80000"/>
              </a:lnSpc>
            </a:pPr>
            <a:endParaRPr lang="en-US" altLang="ru-RU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7" name="Rectangle 5">
            <a:extLst>
              <a:ext uri="{FF2B5EF4-FFF2-40B4-BE49-F238E27FC236}">
                <a16:creationId xmlns:a16="http://schemas.microsoft.com/office/drawing/2014/main" id="{8BEB721E-E914-5C49-92F7-B2181DBFDB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dirty="0"/>
              <a:t>Использование метода наименьших квадратов для классификации</a:t>
            </a:r>
          </a:p>
        </p:txBody>
      </p:sp>
      <p:sp>
        <p:nvSpPr>
          <p:cNvPr id="228360" name="Rectangle 8">
            <a:extLst>
              <a:ext uri="{FF2B5EF4-FFF2-40B4-BE49-F238E27FC236}">
                <a16:creationId xmlns:a16="http://schemas.microsoft.com/office/drawing/2014/main" id="{FDAE9033-896B-3A4B-ADA6-CD7E136CF6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ru" altLang="ru-RU" sz="2400" dirty="0"/>
              <a:t>Не работает так хорошо, как лучшие методы, но </a:t>
            </a:r>
            <a:r>
              <a:rPr lang="ru-RU" altLang="ru-RU" sz="2400" dirty="0"/>
              <a:t>он прост</a:t>
            </a:r>
            <a:r>
              <a:rPr lang="ru" altLang="ru-RU" sz="2400" dirty="0"/>
              <a:t>:</a:t>
            </a:r>
          </a:p>
          <a:p>
            <a:pPr lvl="1"/>
            <a:r>
              <a:rPr lang="ru" altLang="ru-RU" sz="2400" dirty="0"/>
              <a:t>Он сводит классификацию к регрессии наименьших квадратов.</a:t>
            </a:r>
          </a:p>
          <a:p>
            <a:pPr lvl="1"/>
            <a:r>
              <a:rPr lang="ru" altLang="ru-RU" sz="2400" dirty="0"/>
              <a:t>Мы уже умеем строить регрессию. Остаётся только найти оптимальные веса, используя матричную алгебру </a:t>
            </a:r>
            <a:r>
              <a:rPr lang="ru" altLang="ru-RU" sz="2000" dirty="0">
                <a:solidFill>
                  <a:srgbClr val="000099"/>
                </a:solidFill>
              </a:rPr>
              <a:t>(см. M</a:t>
            </a:r>
            <a:r>
              <a:rPr lang="en-US" altLang="ru-RU" sz="2000" dirty="0">
                <a:solidFill>
                  <a:srgbClr val="000099"/>
                </a:solidFill>
              </a:rPr>
              <a:t>L</a:t>
            </a:r>
            <a:r>
              <a:rPr lang="ru" altLang="ru-RU" sz="2000" dirty="0">
                <a:solidFill>
                  <a:srgbClr val="000099"/>
                </a:solidFill>
              </a:rPr>
              <a:t> 2).</a:t>
            </a:r>
          </a:p>
          <a:p>
            <a:r>
              <a:rPr lang="ru-RU" altLang="ru-RU" sz="2400" dirty="0"/>
              <a:t>И</a:t>
            </a:r>
            <a:r>
              <a:rPr lang="ru" altLang="ru-RU" sz="2400" dirty="0"/>
              <a:t>спользуем цели, которые равны условной вероятности класса с учетом входных данных.</a:t>
            </a:r>
          </a:p>
          <a:p>
            <a:pPr lvl="1"/>
            <a:r>
              <a:rPr lang="ru" altLang="ru-RU" sz="2400" dirty="0"/>
              <a:t>Когда имеется более двух классов, мы рассматриваем каждый класс как отдельную задачу </a:t>
            </a:r>
            <a:r>
              <a:rPr lang="ru" altLang="ru-RU" sz="2000" dirty="0">
                <a:solidFill>
                  <a:srgbClr val="000099"/>
                </a:solidFill>
              </a:rPr>
              <a:t>(мы не можем избежать этого, если используем функцию принятия решения </a:t>
            </a:r>
            <a:r>
              <a:rPr lang="en-US" altLang="ru-RU" sz="2000" dirty="0">
                <a:solidFill>
                  <a:srgbClr val="000099"/>
                </a:solidFill>
              </a:rPr>
              <a:t>“max”</a:t>
            </a:r>
            <a:r>
              <a:rPr lang="ru" altLang="ru-RU" sz="2000" dirty="0">
                <a:solidFill>
                  <a:srgbClr val="000099"/>
                </a:solidFill>
              </a:rPr>
              <a:t>).</a:t>
            </a:r>
          </a:p>
          <a:p>
            <a:endParaRPr lang="en-US" altLang="ru-RU" sz="2000" dirty="0">
              <a:solidFill>
                <a:srgbClr val="000099"/>
              </a:solidFill>
            </a:endParaRPr>
          </a:p>
          <a:p>
            <a:endParaRPr lang="en-US" altLang="ru-RU" sz="240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09D2DA8-09C7-364B-ABD3-C7B52919A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10</a:t>
            </a:fld>
            <a:endParaRPr lang="en-US" altLang="ru-RU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82" name="Rectangle 6">
            <a:extLst>
              <a:ext uri="{FF2B5EF4-FFF2-40B4-BE49-F238E27FC236}">
                <a16:creationId xmlns:a16="http://schemas.microsoft.com/office/drawing/2014/main" id="{ECF34005-B697-EC42-8321-86B67DFF3F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9512" y="53975"/>
            <a:ext cx="7345238" cy="1143000"/>
          </a:xfrm>
        </p:spPr>
        <p:txBody>
          <a:bodyPr/>
          <a:lstStyle/>
          <a:p>
            <a:r>
              <a:rPr lang="ru" altLang="ru-RU" sz="2400" dirty="0"/>
              <a:t>Проблемы с использованием наименьших квадратов для классификации</a:t>
            </a:r>
          </a:p>
        </p:txBody>
      </p:sp>
      <p:pic>
        <p:nvPicPr>
          <p:cNvPr id="229380" name="Picture 4">
            <a:extLst>
              <a:ext uri="{FF2B5EF4-FFF2-40B4-BE49-F238E27FC236}">
                <a16:creationId xmlns:a16="http://schemas.microsoft.com/office/drawing/2014/main" id="{B3C820FD-2641-6E4C-8CB9-56E2FBE97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675" y="1293813"/>
            <a:ext cx="3944938" cy="400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9381" name="Picture 5">
            <a:extLst>
              <a:ext uri="{FF2B5EF4-FFF2-40B4-BE49-F238E27FC236}">
                <a16:creationId xmlns:a16="http://schemas.microsoft.com/office/drawing/2014/main" id="{28A05C68-6E4A-A441-8A9F-A80A67666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438" y="1341438"/>
            <a:ext cx="3970337" cy="403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9383" name="Text Box 7">
            <a:extLst>
              <a:ext uri="{FF2B5EF4-FFF2-40B4-BE49-F238E27FC236}">
                <a16:creationId xmlns:a16="http://schemas.microsoft.com/office/drawing/2014/main" id="{248DB534-9697-6745-B1AF-DB1B7D21D2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25" y="5373688"/>
            <a:ext cx="345598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400" dirty="0">
                <a:solidFill>
                  <a:srgbClr val="000099"/>
                </a:solidFill>
              </a:rPr>
              <a:t>Если правильный ответ — 1, а модель говорит 1,5, она проигрывает, поэтому она меняет границу, чтобы избежать «слишком правильной» оценки.</a:t>
            </a:r>
          </a:p>
        </p:txBody>
      </p:sp>
      <p:sp>
        <p:nvSpPr>
          <p:cNvPr id="229384" name="Text Box 8">
            <a:extLst>
              <a:ext uri="{FF2B5EF4-FFF2-40B4-BE49-F238E27FC236}">
                <a16:creationId xmlns:a16="http://schemas.microsoft.com/office/drawing/2014/main" id="{728F9C15-5B46-6F46-A449-9DD7881221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7625" y="765175"/>
            <a:ext cx="151288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400" dirty="0">
                <a:solidFill>
                  <a:srgbClr val="33CC33"/>
                </a:solidFill>
              </a:rPr>
              <a:t>логистическая регрессия</a:t>
            </a:r>
          </a:p>
        </p:txBody>
      </p:sp>
      <p:sp>
        <p:nvSpPr>
          <p:cNvPr id="229385" name="Line 9">
            <a:extLst>
              <a:ext uri="{FF2B5EF4-FFF2-40B4-BE49-F238E27FC236}">
                <a16:creationId xmlns:a16="http://schemas.microsoft.com/office/drawing/2014/main" id="{75EFB720-0131-EB45-A8A5-402F4BD7574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524750" y="1052513"/>
            <a:ext cx="215900" cy="287337"/>
          </a:xfrm>
          <a:prstGeom prst="line">
            <a:avLst/>
          </a:prstGeom>
          <a:noFill/>
          <a:ln w="38100">
            <a:solidFill>
              <a:srgbClr val="33CC33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29386" name="Text Box 10">
            <a:extLst>
              <a:ext uri="{FF2B5EF4-FFF2-40B4-BE49-F238E27FC236}">
                <a16:creationId xmlns:a16="http://schemas.microsoft.com/office/drawing/2014/main" id="{765DE6F9-8DA9-B045-A9C6-87D392BAFC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24750" y="2349500"/>
            <a:ext cx="169227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800" dirty="0">
                <a:solidFill>
                  <a:srgbClr val="CC00CC"/>
                </a:solidFill>
              </a:rPr>
              <a:t>регрессия наименьших квадратов</a:t>
            </a:r>
          </a:p>
        </p:txBody>
      </p:sp>
      <p:sp>
        <p:nvSpPr>
          <p:cNvPr id="229387" name="Line 11">
            <a:extLst>
              <a:ext uri="{FF2B5EF4-FFF2-40B4-BE49-F238E27FC236}">
                <a16:creationId xmlns:a16="http://schemas.microsoft.com/office/drawing/2014/main" id="{C21464A1-3220-0E45-8457-FE397940728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172450" y="1989138"/>
            <a:ext cx="0" cy="360362"/>
          </a:xfrm>
          <a:prstGeom prst="line">
            <a:avLst/>
          </a:prstGeom>
          <a:noFill/>
          <a:ln w="38100">
            <a:solidFill>
              <a:srgbClr val="CC00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70A64B04-AB4E-4342-A623-1F8C5B3C1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8E073-50AF-2443-86A8-1082A989F6EA}" type="slidenum">
              <a:rPr lang="en-US" altLang="ru-RU" smtClean="0"/>
              <a:pPr/>
              <a:t>11</a:t>
            </a:fld>
            <a:endParaRPr lang="en-US" altLang="ru-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6" name="Rectangle 6">
            <a:extLst>
              <a:ext uri="{FF2B5EF4-FFF2-40B4-BE49-F238E27FC236}">
                <a16:creationId xmlns:a16="http://schemas.microsoft.com/office/drawing/2014/main" id="{E1BBD65C-05F6-E641-AF55-EC1E31E501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2800" dirty="0"/>
              <a:t>Другой пример, когда регрессия наименьших квадратов дает плохие поверхности решений</a:t>
            </a:r>
          </a:p>
        </p:txBody>
      </p:sp>
      <p:pic>
        <p:nvPicPr>
          <p:cNvPr id="230404" name="Picture 4">
            <a:extLst>
              <a:ext uri="{FF2B5EF4-FFF2-40B4-BE49-F238E27FC236}">
                <a16:creationId xmlns:a16="http://schemas.microsoft.com/office/drawing/2014/main" id="{2ADF31F0-3F95-994B-B28A-C8199892C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263" y="1773238"/>
            <a:ext cx="3578225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0405" name="Picture 5">
            <a:extLst>
              <a:ext uri="{FF2B5EF4-FFF2-40B4-BE49-F238E27FC236}">
                <a16:creationId xmlns:a16="http://schemas.microsoft.com/office/drawing/2014/main" id="{9DF43C95-F9F8-C84D-BD88-E059D76B7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75" y="1773238"/>
            <a:ext cx="3578225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F3C191C-8B2C-A347-BA44-C5B0A94D6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8E073-50AF-2443-86A8-1082A989F6EA}" type="slidenum">
              <a:rPr lang="en-US" altLang="ru-RU" smtClean="0"/>
              <a:pPr/>
              <a:t>12</a:t>
            </a:fld>
            <a:endParaRPr lang="en-US" altLang="ru-RU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Rectangle 2">
            <a:extLst>
              <a:ext uri="{FF2B5EF4-FFF2-40B4-BE49-F238E27FC236}">
                <a16:creationId xmlns:a16="http://schemas.microsoft.com/office/drawing/2014/main" id="{E246A24C-5C77-2E47-9442-AF24D7A792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44450"/>
            <a:ext cx="8229600" cy="1143000"/>
          </a:xfrm>
        </p:spPr>
        <p:txBody>
          <a:bodyPr/>
          <a:lstStyle/>
          <a:p>
            <a:r>
              <a:rPr lang="ru" altLang="ru-RU" sz="2800" dirty="0"/>
              <a:t>Линейный дискриминант Фишера</a:t>
            </a:r>
          </a:p>
        </p:txBody>
      </p:sp>
      <p:sp>
        <p:nvSpPr>
          <p:cNvPr id="261123" name="Rectangle 3">
            <a:extLst>
              <a:ext uri="{FF2B5EF4-FFF2-40B4-BE49-F238E27FC236}">
                <a16:creationId xmlns:a16="http://schemas.microsoft.com/office/drawing/2014/main" id="{5DDDDD31-AB24-4642-84DA-0D67EF9FC0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196975"/>
            <a:ext cx="8229600" cy="532765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" altLang="ru-RU" sz="2000" dirty="0"/>
              <a:t>Простая линейная дискриминантная функция представляет собой проекцию данных на одномерный уровень.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Итак, выберите проекцию, которая обеспечивает наилучшее разделение классов. </a:t>
            </a:r>
            <a:r>
              <a:rPr lang="ru" altLang="ru-RU" sz="2000" dirty="0">
                <a:solidFill>
                  <a:srgbClr val="0000CC"/>
                </a:solidFill>
              </a:rPr>
              <a:t>Что мы подразумеваем под «наилучшим разделением»?</a:t>
            </a:r>
          </a:p>
          <a:p>
            <a:pPr>
              <a:lnSpc>
                <a:spcPct val="80000"/>
              </a:lnSpc>
            </a:pPr>
            <a:r>
              <a:rPr lang="ru" altLang="ru-RU" sz="2000" dirty="0"/>
              <a:t>Очевидным направлением выбора является направление линии, соединяющей средние значения класса.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Однако если основное направление дисперсии в каждом классе не ортогонально этой линии, то это не даст хорошего разделения (см. следующий рисунок).</a:t>
            </a:r>
          </a:p>
          <a:p>
            <a:pPr>
              <a:lnSpc>
                <a:spcPct val="80000"/>
              </a:lnSpc>
            </a:pPr>
            <a:r>
              <a:rPr lang="ru" altLang="ru-RU" sz="2000" dirty="0"/>
              <a:t>Метод Фишера выбирает направление, которое максимизирует отношение </a:t>
            </a:r>
            <a:r>
              <a:rPr lang="ru" altLang="ru-RU" sz="2000" dirty="0">
                <a:solidFill>
                  <a:srgbClr val="0000CC"/>
                </a:solidFill>
              </a:rPr>
              <a:t>межклассовой </a:t>
            </a:r>
            <a:r>
              <a:rPr lang="ru" altLang="ru-RU" sz="2000" dirty="0"/>
              <a:t>дисперсии к </a:t>
            </a:r>
            <a:r>
              <a:rPr lang="ru" altLang="ru-RU" sz="2000" dirty="0">
                <a:solidFill>
                  <a:srgbClr val="0000CC"/>
                </a:solidFill>
              </a:rPr>
              <a:t>внутриклассовой </a:t>
            </a:r>
            <a:r>
              <a:rPr lang="ru" altLang="ru-RU" sz="2000" dirty="0"/>
              <a:t>дисперсии.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Это направление, в котором спроецированные точки содержат наибольшую информацию о принадлежности к классу (в соответствии с гауссовыми предположениями).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5C380F4-3F48-4849-A455-0BC73435E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13</a:t>
            </a:fld>
            <a:endParaRPr lang="en-US" altLang="ru-RU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30" name="Rectangle 6">
            <a:extLst>
              <a:ext uri="{FF2B5EF4-FFF2-40B4-BE49-F238E27FC236}">
                <a16:creationId xmlns:a16="http://schemas.microsoft.com/office/drawing/2014/main" id="{40767F5A-EB3B-584F-9679-30B3F0F06C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2800" dirty="0"/>
              <a:t>Рисунок, демонстрирующий преимущество линейного дискриминанта Фишера</a:t>
            </a:r>
          </a:p>
        </p:txBody>
      </p:sp>
      <p:pic>
        <p:nvPicPr>
          <p:cNvPr id="231428" name="Picture 4">
            <a:extLst>
              <a:ext uri="{FF2B5EF4-FFF2-40B4-BE49-F238E27FC236}">
                <a16:creationId xmlns:a16="http://schemas.microsoft.com/office/drawing/2014/main" id="{9D8134BE-9EDC-0544-9955-97798C703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1628775"/>
            <a:ext cx="3746500" cy="2833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1429" name="Picture 5">
            <a:extLst>
              <a:ext uri="{FF2B5EF4-FFF2-40B4-BE49-F238E27FC236}">
                <a16:creationId xmlns:a16="http://schemas.microsoft.com/office/drawing/2014/main" id="{89FC2A4E-EF46-C041-8C37-9F356F976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628775"/>
            <a:ext cx="3743325" cy="283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1431" name="Text Box 7">
            <a:extLst>
              <a:ext uri="{FF2B5EF4-FFF2-40B4-BE49-F238E27FC236}">
                <a16:creationId xmlns:a16="http://schemas.microsoft.com/office/drawing/2014/main" id="{45C27211-2A56-6949-A1D8-471AA7CBD6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4941888"/>
            <a:ext cx="338455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 dirty="0">
                <a:solidFill>
                  <a:srgbClr val="0066FF"/>
                </a:solidFill>
              </a:rPr>
              <a:t>При проецировании на линию, соединяющую классы, классы не очень хорошо разделены.</a:t>
            </a:r>
            <a:endParaRPr lang="en-US" altLang="ru-RU" dirty="0"/>
          </a:p>
        </p:txBody>
      </p:sp>
      <p:sp>
        <p:nvSpPr>
          <p:cNvPr id="231432" name="Text Box 8">
            <a:extLst>
              <a:ext uri="{FF2B5EF4-FFF2-40B4-BE49-F238E27FC236}">
                <a16:creationId xmlns:a16="http://schemas.microsoft.com/office/drawing/2014/main" id="{0F646599-3E27-2248-B2ED-9F76824FAA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5850" y="4673600"/>
            <a:ext cx="424815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 dirty="0">
                <a:solidFill>
                  <a:srgbClr val="0066FF"/>
                </a:solidFill>
              </a:rPr>
              <a:t>Фишер выбирает направление, которое делает прогнозируемые классы гораздо плотнее, даже если их прогнозируемые средние значения не так далеко друг от друга.</a:t>
            </a:r>
            <a:endParaRPr lang="en-US" altLang="ru-RU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A73B06C-0AF6-1B40-BBAE-431CA9971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8E073-50AF-2443-86A8-1082A989F6EA}" type="slidenum">
              <a:rPr lang="en-US" altLang="ru-RU" smtClean="0"/>
              <a:pPr/>
              <a:t>14</a:t>
            </a:fld>
            <a:endParaRPr lang="en-US" altLang="ru-RU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0" name="Rectangle 2">
            <a:extLst>
              <a:ext uri="{FF2B5EF4-FFF2-40B4-BE49-F238E27FC236}">
                <a16:creationId xmlns:a16="http://schemas.microsoft.com/office/drawing/2014/main" id="{DBE454CC-B8E0-674C-8BE5-CDDA17B2FE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dirty="0"/>
              <a:t>Математика линейных дискриминантов Фишера</a:t>
            </a:r>
          </a:p>
        </p:txBody>
      </p:sp>
      <p:sp>
        <p:nvSpPr>
          <p:cNvPr id="263173" name="Rectangle 5">
            <a:extLst>
              <a:ext uri="{FF2B5EF4-FFF2-40B4-BE49-F238E27FC236}">
                <a16:creationId xmlns:a16="http://schemas.microsoft.com/office/drawing/2014/main" id="{537F455F-E10B-1547-A0D6-F79CC6238CEA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4691063" cy="5257800"/>
          </a:xfrm>
        </p:spPr>
        <p:txBody>
          <a:bodyPr/>
          <a:lstStyle/>
          <a:p>
            <a:r>
              <a:rPr lang="ru" altLang="ru-RU" sz="1800" dirty="0"/>
              <a:t>Какое линейное преобразование лучше всего подходит для дискриминации?</a:t>
            </a:r>
          </a:p>
          <a:p>
            <a:r>
              <a:rPr lang="ru" altLang="ru-RU" sz="1800" dirty="0"/>
              <a:t>Проекция на вектор, разделяющий класс - кажется разумным</a:t>
            </a:r>
          </a:p>
          <a:p>
            <a:endParaRPr lang="en-US" altLang="ru-RU" sz="1800" dirty="0"/>
          </a:p>
          <a:p>
            <a:r>
              <a:rPr lang="ru" altLang="ru-RU" sz="1800" dirty="0"/>
              <a:t>Нам также нужна небольшая дисперсия внутри каждого класса:</a:t>
            </a:r>
          </a:p>
          <a:p>
            <a:endParaRPr lang="en-US" altLang="ru-RU" sz="1800" dirty="0"/>
          </a:p>
          <a:p>
            <a:endParaRPr lang="en-US" altLang="ru-RU" sz="1800" dirty="0"/>
          </a:p>
          <a:p>
            <a:endParaRPr lang="en-US" altLang="ru-RU" sz="1800" dirty="0"/>
          </a:p>
          <a:p>
            <a:endParaRPr lang="en-US" altLang="ru-RU" sz="1800" dirty="0"/>
          </a:p>
          <a:p>
            <a:r>
              <a:rPr lang="ru" altLang="ru-RU" sz="1800" dirty="0"/>
              <a:t>Целевая функция Фишера:</a:t>
            </a:r>
          </a:p>
        </p:txBody>
      </p:sp>
      <p:graphicFrame>
        <p:nvGraphicFramePr>
          <p:cNvPr id="263172" name="Object 4">
            <a:extLst>
              <a:ext uri="{FF2B5EF4-FFF2-40B4-BE49-F238E27FC236}">
                <a16:creationId xmlns:a16="http://schemas.microsoft.com/office/drawing/2014/main" id="{A7479B0E-2060-0F42-A8CD-20287C151FD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95963" y="1484313"/>
          <a:ext cx="1365250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326" name="Equation" r:id="rId3" imgW="13169900" imgH="5854700" progId="Equation.3">
                  <p:embed/>
                </p:oleObj>
              </mc:Choice>
              <mc:Fallback>
                <p:oleObj name="Equation" r:id="rId3" imgW="13169900" imgH="58547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5963" y="1484313"/>
                        <a:ext cx="1365250" cy="606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3175" name="Object 7">
            <a:extLst>
              <a:ext uri="{FF2B5EF4-FFF2-40B4-BE49-F238E27FC236}">
                <a16:creationId xmlns:a16="http://schemas.microsoft.com/office/drawing/2014/main" id="{3C0039C0-88F8-A549-9124-DA73C21BFF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92775" y="2554288"/>
          <a:ext cx="1903413" cy="442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327" name="Equation" r:id="rId5" imgW="21361400" imgH="4978400" progId="Equation.3">
                  <p:embed/>
                </p:oleObj>
              </mc:Choice>
              <mc:Fallback>
                <p:oleObj name="Equation" r:id="rId5" imgW="21361400" imgH="49784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92775" y="2554288"/>
                        <a:ext cx="1903413" cy="442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3176" name="Object 8">
            <a:extLst>
              <a:ext uri="{FF2B5EF4-FFF2-40B4-BE49-F238E27FC236}">
                <a16:creationId xmlns:a16="http://schemas.microsoft.com/office/drawing/2014/main" id="{80302611-2AB1-CD42-AB20-8490CD6DD55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11788" y="3284538"/>
          <a:ext cx="2760662" cy="197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328" name="Equation" r:id="rId7" imgW="26911300" imgH="19304000" progId="Equation.3">
                  <p:embed/>
                </p:oleObj>
              </mc:Choice>
              <mc:Fallback>
                <p:oleObj name="Equation" r:id="rId7" imgW="26911300" imgH="193040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1788" y="3284538"/>
                        <a:ext cx="2760662" cy="1978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3177" name="Object 9">
            <a:extLst>
              <a:ext uri="{FF2B5EF4-FFF2-40B4-BE49-F238E27FC236}">
                <a16:creationId xmlns:a16="http://schemas.microsoft.com/office/drawing/2014/main" id="{92E012A8-84A9-3344-9917-B96416920FF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43438" y="5413375"/>
          <a:ext cx="2951162" cy="111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329" name="Equation" r:id="rId9" imgW="29552900" imgH="11112500" progId="Equation.3">
                  <p:embed/>
                </p:oleObj>
              </mc:Choice>
              <mc:Fallback>
                <p:oleObj name="Equation" r:id="rId9" imgW="29552900" imgH="111125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3438" y="5413375"/>
                        <a:ext cx="2951162" cy="1111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3178" name="Text Box 10">
            <a:extLst>
              <a:ext uri="{FF2B5EF4-FFF2-40B4-BE49-F238E27FC236}">
                <a16:creationId xmlns:a16="http://schemas.microsoft.com/office/drawing/2014/main" id="{264058B9-315B-0C48-8B2C-F8BAC72664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6550" y="5516563"/>
            <a:ext cx="11874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800" dirty="0">
                <a:solidFill>
                  <a:srgbClr val="0000CC"/>
                </a:solidFill>
              </a:rPr>
              <a:t>между</a:t>
            </a:r>
          </a:p>
        </p:txBody>
      </p:sp>
      <p:sp>
        <p:nvSpPr>
          <p:cNvPr id="263179" name="Line 11">
            <a:extLst>
              <a:ext uri="{FF2B5EF4-FFF2-40B4-BE49-F238E27FC236}">
                <a16:creationId xmlns:a16="http://schemas.microsoft.com/office/drawing/2014/main" id="{0E45E4B1-ECD3-BE48-9CAE-28CC88236AC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667625" y="5734050"/>
            <a:ext cx="288925" cy="0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63180" name="Text Box 12">
            <a:extLst>
              <a:ext uri="{FF2B5EF4-FFF2-40B4-BE49-F238E27FC236}">
                <a16:creationId xmlns:a16="http://schemas.microsoft.com/office/drawing/2014/main" id="{36F85E7D-58E7-A248-BD3C-6B3A5922B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063" y="6165304"/>
            <a:ext cx="118745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400" dirty="0">
                <a:solidFill>
                  <a:srgbClr val="0000CC"/>
                </a:solidFill>
              </a:rPr>
              <a:t>в пределах</a:t>
            </a:r>
          </a:p>
        </p:txBody>
      </p:sp>
      <p:sp>
        <p:nvSpPr>
          <p:cNvPr id="263181" name="Line 13">
            <a:extLst>
              <a:ext uri="{FF2B5EF4-FFF2-40B4-BE49-F238E27FC236}">
                <a16:creationId xmlns:a16="http://schemas.microsoft.com/office/drawing/2014/main" id="{37FDFE84-B882-8440-9AF9-238094CFC9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04138" y="6303963"/>
            <a:ext cx="288925" cy="0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731D317-711A-D54E-ADB6-40C90D776E04}"/>
                  </a:ext>
                </a:extLst>
              </p:cNvPr>
              <p:cNvSpPr txBox="1"/>
              <p:nvPr/>
            </p:nvSpPr>
            <p:spPr>
              <a:xfrm>
                <a:off x="-118356" y="4257927"/>
                <a:ext cx="5398382" cy="79733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800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1800" b="1">
                              <a:latin typeface="Cambria Math" panose="020405030504060302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 b="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1800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ru-RU" sz="1800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1800" b="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0">
                                  <a:latin typeface="Cambria Math" panose="020405030504060302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800" b="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ru-RU" sz="1800" b="0" i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  </m:t>
                      </m:r>
                      <m:sSub>
                        <m:sSubPr>
                          <m:ctrlPr>
                            <a:rPr lang="ru-RU" sz="1800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1800" b="1" i="0">
                              <a:latin typeface="Cambria Math" panose="020405030504060302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 b="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1800" b="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ru-RU" sz="1800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1800" b="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ru-RU" sz="1800" b="0" i="0">
                              <a:latin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800" b="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ru-RU" sz="1800" b="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0">
                                  <a:latin typeface="Cambria Math" panose="020405030504060302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800" b="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ru-RU" sz="18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731D317-711A-D54E-ADB6-40C90D776E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18356" y="4257927"/>
                <a:ext cx="5398382" cy="797334"/>
              </a:xfrm>
              <a:prstGeom prst="rect">
                <a:avLst/>
              </a:prstGeom>
              <a:blipFill>
                <a:blip r:embed="rId11"/>
                <a:stretch>
                  <a:fillRect t="-119048" b="-16190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8C512CC8-57E5-4F4F-9DDF-AC9496576ECA}"/>
              </a:ext>
            </a:extLst>
          </p:cNvPr>
          <p:cNvSpPr txBox="1"/>
          <p:nvPr/>
        </p:nvSpPr>
        <p:spPr>
          <a:xfrm>
            <a:off x="7936502" y="3284538"/>
            <a:ext cx="287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5F3FE7-381E-3143-8D43-BDF4EC0CB49A}"/>
              </a:ext>
            </a:extLst>
          </p:cNvPr>
          <p:cNvSpPr txBox="1"/>
          <p:nvPr/>
        </p:nvSpPr>
        <p:spPr>
          <a:xfrm>
            <a:off x="7993063" y="4287298"/>
            <a:ext cx="287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2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32A6828-A60D-B043-81FF-266C8861D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7FB5-90C1-DE4B-8DE6-8E48EDE76C4A}" type="slidenum">
              <a:rPr lang="en-US" altLang="ru-RU" smtClean="0"/>
              <a:pPr/>
              <a:t>15</a:t>
            </a:fld>
            <a:endParaRPr lang="en-US" altLang="ru-RU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6965" name="Object 5">
            <a:extLst>
              <a:ext uri="{FF2B5EF4-FFF2-40B4-BE49-F238E27FC236}">
                <a16:creationId xmlns:a16="http://schemas.microsoft.com/office/drawing/2014/main" id="{EDF5F81E-085F-5C4E-A3DA-EC6A22A794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3002594"/>
              </p:ext>
            </p:extLst>
          </p:nvPr>
        </p:nvGraphicFramePr>
        <p:xfrm>
          <a:off x="535880" y="1409700"/>
          <a:ext cx="8356600" cy="497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03" name="Equation" r:id="rId3" imgW="83680300" imgH="49733200" progId="Equation.3">
                  <p:embed/>
                </p:oleObj>
              </mc:Choice>
              <mc:Fallback>
                <p:oleObj name="Equation" r:id="rId3" imgW="83680300" imgH="497332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5880" y="1409700"/>
                        <a:ext cx="8356600" cy="4972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6966" name="Rectangle 6">
            <a:extLst>
              <a:ext uri="{FF2B5EF4-FFF2-40B4-BE49-F238E27FC236}">
                <a16:creationId xmlns:a16="http://schemas.microsoft.com/office/drawing/2014/main" id="{95EE62F9-F821-4B49-8DED-84DE6E6968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3200" dirty="0"/>
              <a:t>Использование линейных дискриминантов Фишера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1B9BF95-C117-F54A-A7F5-1118C4FA2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8E073-50AF-2443-86A8-1082A989F6EA}" type="slidenum">
              <a:rPr lang="en-US" altLang="ru-RU" smtClean="0"/>
              <a:pPr/>
              <a:t>16</a:t>
            </a:fld>
            <a:endParaRPr lang="en-US" altLang="ru-RU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46" name="Rectangle 2">
            <a:extLst>
              <a:ext uri="{FF2B5EF4-FFF2-40B4-BE49-F238E27FC236}">
                <a16:creationId xmlns:a16="http://schemas.microsoft.com/office/drawing/2014/main" id="{59212FC6-F439-6A46-B049-B9A6A7F2E2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-100013"/>
            <a:ext cx="8229600" cy="1143001"/>
          </a:xfrm>
        </p:spPr>
        <p:txBody>
          <a:bodyPr/>
          <a:lstStyle/>
          <a:p>
            <a:r>
              <a:rPr lang="ru" altLang="ru-RU" dirty="0"/>
              <a:t>Персептрон</a:t>
            </a:r>
          </a:p>
        </p:txBody>
      </p:sp>
      <p:sp>
        <p:nvSpPr>
          <p:cNvPr id="262147" name="Rectangle 3">
            <a:extLst>
              <a:ext uri="{FF2B5EF4-FFF2-40B4-BE49-F238E27FC236}">
                <a16:creationId xmlns:a16="http://schemas.microsoft.com/office/drawing/2014/main" id="{00659A40-4EBF-7645-ADF4-A97166695F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79512" y="3140968"/>
            <a:ext cx="8507288" cy="3717032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" altLang="ru-RU" sz="1600" dirty="0"/>
              <a:t>«Персептроны» представляют собой целое семейство обучающихся машин, но стандартный тип состоит из слоя фиксированных нелинейных базисных функций, за которым следует простая линейная дискриминантная функция.</a:t>
            </a:r>
          </a:p>
          <a:p>
            <a:pPr lvl="1">
              <a:lnSpc>
                <a:spcPct val="80000"/>
              </a:lnSpc>
            </a:pPr>
            <a:r>
              <a:rPr lang="ru" altLang="ru-RU" sz="1600" dirty="0"/>
              <a:t>Они были введены в конце 1950-х годов и имели простую процедуру онлайн-обучения.</a:t>
            </a:r>
          </a:p>
          <a:p>
            <a:pPr lvl="1">
              <a:lnSpc>
                <a:spcPct val="80000"/>
              </a:lnSpc>
            </a:pPr>
            <a:r>
              <a:rPr lang="ru" altLang="ru-RU" sz="1600" dirty="0"/>
              <a:t>Об их способностях были сделаны громкие заявления. Это вызвало множество споров.</a:t>
            </a:r>
          </a:p>
          <a:p>
            <a:pPr lvl="1">
              <a:lnSpc>
                <a:spcPct val="80000"/>
              </a:lnSpc>
            </a:pPr>
            <a:r>
              <a:rPr lang="ru" altLang="ru-RU" sz="1600" dirty="0"/>
              <a:t>Исследователи символического ИИ подчеркивали его ограничения (в рамках идеологической кампании против действительных чисел, вероятностей и обучения)</a:t>
            </a:r>
          </a:p>
          <a:p>
            <a:pPr>
              <a:lnSpc>
                <a:spcPct val="80000"/>
              </a:lnSpc>
            </a:pPr>
            <a:r>
              <a:rPr lang="ru" altLang="ru-RU" sz="1600" dirty="0"/>
              <a:t>Машины опорных векторов </a:t>
            </a:r>
            <a:r>
              <a:rPr lang="en-US" altLang="ru-RU" sz="1600" dirty="0"/>
              <a:t>(Support Vector Machines)</a:t>
            </a:r>
            <a:r>
              <a:rPr lang="ru" altLang="ru-RU" sz="1600" dirty="0"/>
              <a:t>— это просто персептроны с умным способом выбора неадаптивных, нелинейных базисных функций и лучшей процедурой обучения.</a:t>
            </a:r>
          </a:p>
          <a:p>
            <a:pPr lvl="1">
              <a:lnSpc>
                <a:spcPct val="80000"/>
              </a:lnSpc>
            </a:pPr>
            <a:r>
              <a:rPr lang="ru" altLang="ru-RU" sz="1600" dirty="0"/>
              <a:t>Они имеют те же ограничения, что и персептроны, в отношении того, какие типы функций они могут изучить.</a:t>
            </a:r>
          </a:p>
        </p:txBody>
      </p:sp>
      <p:pic>
        <p:nvPicPr>
          <p:cNvPr id="5" name="Picture 2" descr="Персептрон Розенблатта - машина, которая смогла обучаться">
            <a:extLst>
              <a:ext uri="{FF2B5EF4-FFF2-40B4-BE49-F238E27FC236}">
                <a16:creationId xmlns:a16="http://schemas.microsoft.com/office/drawing/2014/main" id="{C05B45F7-0482-6C49-93E1-43B2C231A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56" y="836712"/>
            <a:ext cx="8229600" cy="218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C447F65-03A6-FC4F-96A6-DA708572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17</a:t>
            </a:fld>
            <a:endParaRPr lang="en-US" altLang="ru-RU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44C5A-E9D1-EB4E-B7E9-0A784530C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483" y="188640"/>
            <a:ext cx="8229600" cy="620688"/>
          </a:xfrm>
        </p:spPr>
        <p:txBody>
          <a:bodyPr/>
          <a:lstStyle/>
          <a:p>
            <a:r>
              <a:rPr lang="ru" altLang="ru-RU" dirty="0"/>
              <a:t>Персептрон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892FDB3-2581-024F-9710-707BDB3ED3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60483" y="980728"/>
                <a:ext cx="8229600" cy="4525963"/>
              </a:xfrm>
            </p:spPr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представляет собой модель бинарной классификации, в которой входной вектор </a:t>
                </a:r>
                <a14:m>
                  <m:oMath xmlns:m="http://schemas.openxmlformats.org/officeDocument/2006/math"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</m:oMath>
                </a14:m>
                <a:r>
                  <a:rPr lang="en-US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сначала преобразуется с помощью нелинейного преобразования для получения вектора признаков </a:t>
                </a:r>
                <a14:m>
                  <m:oMath xmlns:m="http://schemas.openxmlformats.org/officeDocument/2006/math"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а затем используется для построения обобщенной линейной модели вида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  <m:r>
                            <a:rPr lang="ru-RU" sz="20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20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ru-RU" sz="20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20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</a:t>
                </a: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редполагаем, что вектор </a:t>
                </a:r>
                <a14:m>
                  <m:oMath xmlns:m="http://schemas.openxmlformats.org/officeDocument/2006/math"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включает компонент смещения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𝜙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Нелинейная функция активации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(⋅)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задаётся ступенчатой функцией вида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𝑓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𝛼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d>
                        <m:dPr>
                          <m:begChr m:val="{"/>
                          <m:endChr m:val="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ru-RU" sz="20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  <m:r>
                                  <a:rPr lang="ru-RU" sz="20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 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𝛼</m:t>
                                </m:r>
                                <m:r>
                                  <a:rPr lang="ru-RU" sz="20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≥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  <m:r>
                                  <a:rPr lang="ru-RU" sz="20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</m:e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 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𝛼</m:t>
                                </m:r>
                                <m:r>
                                  <a:rPr lang="ru-RU" sz="20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&lt;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ru-RU" sz="20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Это связано с тем, что для персептрона удобнее использовать целевые значения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=+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ru-RU" sz="20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−1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вместо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∈{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  <a:endParaRPr lang="ru-RU" sz="32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892FDB3-2581-024F-9710-707BDB3ED3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0483" y="980728"/>
                <a:ext cx="8229600" cy="4525963"/>
              </a:xfrm>
              <a:blipFill>
                <a:blip r:embed="rId2"/>
                <a:stretch>
                  <a:fillRect l="-770" t="-840" b="-3025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0DE34F2-E9E9-D741-9020-6DB779068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18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493735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89304A-F442-CE41-9FB5-7A479AF96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24" y="1004"/>
            <a:ext cx="8229600" cy="1143000"/>
          </a:xfrm>
        </p:spPr>
        <p:txBody>
          <a:bodyPr/>
          <a:lstStyle/>
          <a:p>
            <a:r>
              <a:rPr lang="ru-RU" dirty="0"/>
              <a:t>Функция ошибки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C4BF10E-A486-6744-B14D-AA9309E8D2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65961" y="1052736"/>
                <a:ext cx="8229600" cy="561662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рассматриваем функцию ошибки, называемую </a:t>
                </a:r>
                <a:r>
                  <a:rPr lang="ru-RU" sz="20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критерием персептрона </a:t>
                </a: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</a:t>
                </a:r>
              </a:p>
              <a:p>
                <a:pPr marL="0" indent="0">
                  <a:buNone/>
                </a:pPr>
                <a:r>
                  <a:rPr lang="ru-RU" sz="20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</a:t>
                </a: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щется весовой вектор </a:t>
                </a:r>
                <a14:m>
                  <m:oMath xmlns:m="http://schemas.openxmlformats.org/officeDocument/2006/math"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такой, что входные данные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принадлежащие классу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имеют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p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sup>
                    </m:sSup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)&gt;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тогда как входные данные , принадлежащие классу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имеют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p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sup>
                    </m:sSup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)&lt;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Учитывая схему кодирования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∈{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−1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,+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следует, что все входные данные должны удовлетворять: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𝛟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&gt;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0</m:t>
                      </m:r>
                    </m:oMath>
                  </m:oMathPara>
                </a14:m>
                <a:endParaRPr lang="ru-RU" sz="20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Таким образом, критерий персептрона пытается минимизировать величину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</m:t>
                    </m:r>
                    <m:sSup>
                      <m:sSup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p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sup>
                    </m:sSup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20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для всех неправильно классифицированных входных данных.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𝑃</m:t>
                          </m:r>
                        </m:sub>
                      </m:sSub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20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∈</m:t>
                          </m:r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ℳ</m:t>
                          </m:r>
                        </m:sub>
                        <m:sup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​</m:t>
                          </m:r>
                        </m:sup>
                        <m:e>
                          <m:sSup>
                            <m:sSup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nary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𝛟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ru-RU" sz="20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ℳ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обозначает набор неправильно классифицированных шаблонов.</a:t>
                </a:r>
              </a:p>
              <a:p>
                <a:pPr marL="0" indent="0">
                  <a:buNone/>
                </a:pPr>
                <a:endParaRPr lang="ru-RU" sz="20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C4BF10E-A486-6744-B14D-AA9309E8D2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5961" y="1052736"/>
                <a:ext cx="8229600" cy="5616624"/>
              </a:xfrm>
              <a:blipFill>
                <a:blip r:embed="rId2"/>
                <a:stretch>
                  <a:fillRect l="-770" t="-677" b="-406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558F00F-CC2F-FB40-9B41-FEE1A0474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19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154872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>
            <a:extLst>
              <a:ext uri="{FF2B5EF4-FFF2-40B4-BE49-F238E27FC236}">
                <a16:creationId xmlns:a16="http://schemas.microsoft.com/office/drawing/2014/main" id="{308F20F5-A329-2E4A-B9E0-82DF79D647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15888"/>
            <a:ext cx="8229600" cy="1143000"/>
          </a:xfrm>
        </p:spPr>
        <p:txBody>
          <a:bodyPr/>
          <a:lstStyle/>
          <a:p>
            <a:r>
              <a:rPr lang="ru" altLang="ru-RU" sz="3200"/>
              <a:t>Что такое «линейная» классификация?</a:t>
            </a:r>
          </a:p>
        </p:txBody>
      </p:sp>
      <p:sp>
        <p:nvSpPr>
          <p:cNvPr id="225283" name="Rectangle 3">
            <a:extLst>
              <a:ext uri="{FF2B5EF4-FFF2-40B4-BE49-F238E27FC236}">
                <a16:creationId xmlns:a16="http://schemas.microsoft.com/office/drawing/2014/main" id="{18BAF1D4-45B6-9E4F-BBE9-BB84AE2D8C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68413"/>
            <a:ext cx="8229600" cy="4060825"/>
          </a:xfrm>
        </p:spPr>
        <p:txBody>
          <a:bodyPr/>
          <a:lstStyle/>
          <a:p>
            <a:r>
              <a:rPr lang="ru" altLang="ru-RU" sz="2000" dirty="0"/>
              <a:t>Классификация по своей сути нелинейна</a:t>
            </a:r>
          </a:p>
          <a:p>
            <a:pPr lvl="1"/>
            <a:r>
              <a:rPr lang="ru" altLang="ru-RU" sz="2000" dirty="0"/>
              <a:t>Он помещает неидентичные вещи в один и тот же класс, разница во входном векторе иногда приводит к нулевому изменению ответа </a:t>
            </a:r>
            <a:r>
              <a:rPr lang="ru" altLang="ru-RU" sz="2000" dirty="0">
                <a:solidFill>
                  <a:srgbClr val="0066FF"/>
                </a:solidFill>
              </a:rPr>
              <a:t>(к чему это приводит?)</a:t>
            </a:r>
          </a:p>
          <a:p>
            <a:r>
              <a:rPr lang="ru" altLang="ru-RU" sz="2000" dirty="0"/>
              <a:t>«Линейная классификация» означает, что часть, которая адаптируется, является линейной.</a:t>
            </a:r>
          </a:p>
          <a:p>
            <a:pPr lvl="1"/>
            <a:r>
              <a:rPr lang="ru" altLang="ru-RU" sz="2000" dirty="0"/>
              <a:t>За адаптивной частью следует фиксированная нелинейность.</a:t>
            </a:r>
          </a:p>
          <a:p>
            <a:pPr lvl="1"/>
            <a:r>
              <a:rPr lang="ru" altLang="ru-RU" sz="2000" dirty="0"/>
              <a:t>Ему также может предшествовать фиксированная нелинейность (например, нелинейные базисные функции).</a:t>
            </a:r>
          </a:p>
        </p:txBody>
      </p:sp>
      <p:graphicFrame>
        <p:nvGraphicFramePr>
          <p:cNvPr id="225284" name="Object 4">
            <a:extLst>
              <a:ext uri="{FF2B5EF4-FFF2-40B4-BE49-F238E27FC236}">
                <a16:creationId xmlns:a16="http://schemas.microsoft.com/office/drawing/2014/main" id="{AEC0AAFC-3EF0-304F-9AC8-4CCB27ADEF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04925" y="4941888"/>
          <a:ext cx="6723063" cy="69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26" name="Equation" r:id="rId3" imgW="59397900" imgH="6146800" progId="Equation.3">
                  <p:embed/>
                </p:oleObj>
              </mc:Choice>
              <mc:Fallback>
                <p:oleObj name="Equation" r:id="rId3" imgW="59397900" imgH="61468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4925" y="4941888"/>
                        <a:ext cx="6723063" cy="693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5285" name="Text Box 5">
            <a:extLst>
              <a:ext uri="{FF2B5EF4-FFF2-40B4-BE49-F238E27FC236}">
                <a16:creationId xmlns:a16="http://schemas.microsoft.com/office/drawing/2014/main" id="{E2E07B73-28A1-6C4B-9CF5-C817B7A96D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29350" y="6021388"/>
            <a:ext cx="187166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400" dirty="0">
                <a:solidFill>
                  <a:srgbClr val="000099"/>
                </a:solidFill>
              </a:rPr>
              <a:t>фиксированная нелинейная функция</a:t>
            </a:r>
          </a:p>
        </p:txBody>
      </p:sp>
      <p:sp>
        <p:nvSpPr>
          <p:cNvPr id="225286" name="Text Box 6">
            <a:extLst>
              <a:ext uri="{FF2B5EF4-FFF2-40B4-BE49-F238E27FC236}">
                <a16:creationId xmlns:a16="http://schemas.microsoft.com/office/drawing/2014/main" id="{4524B68A-A5E0-6047-99BB-EA9C954E1D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7313" y="6040438"/>
            <a:ext cx="187166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400" dirty="0">
                <a:solidFill>
                  <a:srgbClr val="000099"/>
                </a:solidFill>
              </a:rPr>
              <a:t>адаптивная линейная функция</a:t>
            </a:r>
          </a:p>
        </p:txBody>
      </p:sp>
      <p:sp>
        <p:nvSpPr>
          <p:cNvPr id="225287" name="Line 7">
            <a:extLst>
              <a:ext uri="{FF2B5EF4-FFF2-40B4-BE49-F238E27FC236}">
                <a16:creationId xmlns:a16="http://schemas.microsoft.com/office/drawing/2014/main" id="{3AD271A0-73AE-054B-9BE3-051B7B522C3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804025" y="5732463"/>
            <a:ext cx="0" cy="288925"/>
          </a:xfrm>
          <a:prstGeom prst="line">
            <a:avLst/>
          </a:prstGeom>
          <a:noFill/>
          <a:ln w="38100">
            <a:solidFill>
              <a:srgbClr val="000099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25288" name="Line 8">
            <a:extLst>
              <a:ext uri="{FF2B5EF4-FFF2-40B4-BE49-F238E27FC236}">
                <a16:creationId xmlns:a16="http://schemas.microsoft.com/office/drawing/2014/main" id="{058E6422-341A-2C47-9CB0-A19D8F5E62A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700338" y="5661025"/>
            <a:ext cx="71437" cy="287338"/>
          </a:xfrm>
          <a:prstGeom prst="line">
            <a:avLst/>
          </a:prstGeom>
          <a:noFill/>
          <a:ln w="38100">
            <a:solidFill>
              <a:srgbClr val="000099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25289" name="Line 9">
            <a:extLst>
              <a:ext uri="{FF2B5EF4-FFF2-40B4-BE49-F238E27FC236}">
                <a16:creationId xmlns:a16="http://schemas.microsoft.com/office/drawing/2014/main" id="{3A6D47A1-439D-8B4F-AB36-6B016F98DA3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08400" y="5662613"/>
            <a:ext cx="0" cy="287337"/>
          </a:xfrm>
          <a:prstGeom prst="line">
            <a:avLst/>
          </a:prstGeom>
          <a:noFill/>
          <a:ln w="38100">
            <a:solidFill>
              <a:srgbClr val="000099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D506E43-CD7D-6A43-8ABB-F9EE11C5A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</a:t>
            </a:fld>
            <a:endParaRPr lang="en-US" altLang="ru-RU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18" name="Rectangle 2">
            <a:extLst>
              <a:ext uri="{FF2B5EF4-FFF2-40B4-BE49-F238E27FC236}">
                <a16:creationId xmlns:a16="http://schemas.microsoft.com/office/drawing/2014/main" id="{3DB74AB5-BA52-9A49-B45B-81E9B53C0F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0825" y="115888"/>
            <a:ext cx="8686800" cy="1143000"/>
          </a:xfrm>
        </p:spPr>
        <p:txBody>
          <a:bodyPr/>
          <a:lstStyle/>
          <a:p>
            <a:r>
              <a:rPr lang="ru" altLang="ru-RU" sz="3200"/>
              <a:t>Процедура сходимости персептрона</a:t>
            </a:r>
          </a:p>
        </p:txBody>
      </p:sp>
      <p:sp>
        <p:nvSpPr>
          <p:cNvPr id="265219" name="Rectangle 3">
            <a:extLst>
              <a:ext uri="{FF2B5EF4-FFF2-40B4-BE49-F238E27FC236}">
                <a16:creationId xmlns:a16="http://schemas.microsoft.com/office/drawing/2014/main" id="{36AE674C-BCF7-CE4B-A6D2-4140B329AD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3850" y="1341438"/>
            <a:ext cx="8507413" cy="49974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sz="2000" dirty="0"/>
              <a:t>Добавьте к каждому вектору признаков дополнительный компонент со значением 1. Вес «смещения» этого компонента равен минус пороговому значению. Теперь о пороговом значении можно забыть.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Выбирайте учебные случаи, используя любую политику, которая гарантирует, что каждый учебный случай будет выбран.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Если вывод правильный, оставьте его веса в покое.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Если выход равен 0, а должен быть 1, добавьте вектор признаков к вектору весов.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Если выход равен 1, а должен быть 0, вычтите вектор признаков из вектора веса.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Это гарантирует нахождение набора весов, который даст правильный ответ на всем обучающем наборе, </a:t>
            </a:r>
            <a:r>
              <a:rPr lang="ru" altLang="ru-RU" sz="2000" dirty="0">
                <a:solidFill>
                  <a:srgbClr val="FF0000"/>
                </a:solidFill>
              </a:rPr>
              <a:t>если такой набор существует.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Нет необходимости выбирать скорость обучения.</a:t>
            </a:r>
          </a:p>
          <a:p>
            <a:pPr>
              <a:lnSpc>
                <a:spcPct val="90000"/>
              </a:lnSpc>
            </a:pPr>
            <a:endParaRPr lang="en-US" altLang="ru-RU" sz="2000" dirty="0">
              <a:solidFill>
                <a:srgbClr val="FF0000"/>
              </a:solidFill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9A7031C8-6832-3E47-8E70-B3958F763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20</a:t>
            </a:fld>
            <a:endParaRPr lang="en-US" altLang="ru-RU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4" name="Rectangle 2">
            <a:extLst>
              <a:ext uri="{FF2B5EF4-FFF2-40B4-BE49-F238E27FC236}">
                <a16:creationId xmlns:a16="http://schemas.microsoft.com/office/drawing/2014/main" id="{8543FB45-9272-F34F-B10B-B8A99FF3FC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2800" dirty="0"/>
              <a:t>Естественный способ попытаться доказать сходимость</a:t>
            </a:r>
          </a:p>
        </p:txBody>
      </p:sp>
      <p:sp>
        <p:nvSpPr>
          <p:cNvPr id="269315" name="Rectangle 3">
            <a:extLst>
              <a:ext uri="{FF2B5EF4-FFF2-40B4-BE49-F238E27FC236}">
                <a16:creationId xmlns:a16="http://schemas.microsoft.com/office/drawing/2014/main" id="{59EF6660-6452-1A4C-A74A-DB6F947AFB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41438"/>
            <a:ext cx="8229600" cy="5183187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" altLang="ru-RU" sz="2000" dirty="0"/>
              <a:t>Очевидный подход — записать функцию ошибки и попытаться показать, что каждый шаг процедуры обучения уменьшает ошибку.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Для стохастического онлайн-обучения мы хотели бы показать, что каждый шаг уменьшает ожидаемую ошибку, где ожидание касается выбора обучающих случаев.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Это не может быть квадратичная ошибка, поскольку размер обновления не зависит от размера ошибки.</a:t>
            </a:r>
          </a:p>
          <a:p>
            <a:pPr>
              <a:lnSpc>
                <a:spcPct val="80000"/>
              </a:lnSpc>
            </a:pPr>
            <a:r>
              <a:rPr lang="ru" altLang="ru-RU" sz="2000" dirty="0"/>
              <a:t>В учебнике в качестве меры погрешности пытаются использовать сумму расстояний на неправильной стороне поверхности принятия решений.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В результате был сделан вывод о том, что процедура сходимости персептрона не гарантирует снижения общей ошибки </a:t>
            </a:r>
            <a:r>
              <a:rPr lang="ru" altLang="ru-RU" sz="2000" i="1" dirty="0"/>
              <a:t>на каждом шаге</a:t>
            </a:r>
            <a:r>
              <a:rPr lang="ru" altLang="ru-RU" sz="2000" dirty="0"/>
              <a:t>.</a:t>
            </a:r>
          </a:p>
          <a:p>
            <a:pPr lvl="2">
              <a:lnSpc>
                <a:spcPct val="80000"/>
              </a:lnSpc>
            </a:pPr>
            <a:r>
              <a:rPr lang="ru" altLang="ru-RU" sz="1800" dirty="0"/>
              <a:t>Это справедливо для данной функции ошибки, даже если существует набор весов, дающий правильный ответ для каждого случая обучения.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85EF370-81B9-6448-84F8-5192014BC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21</a:t>
            </a:fld>
            <a:endParaRPr lang="en-US" altLang="ru-RU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42" name="Rectangle 2">
            <a:extLst>
              <a:ext uri="{FF2B5EF4-FFF2-40B4-BE49-F238E27FC236}">
                <a16:creationId xmlns:a16="http://schemas.microsoft.com/office/drawing/2014/main" id="{EE13BFD3-8F25-1E49-B334-807D90247A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16025" y="97637"/>
            <a:ext cx="8229600" cy="431652"/>
          </a:xfrm>
        </p:spPr>
        <p:txBody>
          <a:bodyPr/>
          <a:lstStyle/>
          <a:p>
            <a:r>
              <a:rPr lang="ru" altLang="ru-RU" sz="2800" dirty="0"/>
              <a:t>Вес и пространство данных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A1673D-44FA-AE43-935F-FF0558105256}"/>
              </a:ext>
            </a:extLst>
          </p:cNvPr>
          <p:cNvSpPr txBox="1"/>
          <p:nvPr/>
        </p:nvSpPr>
        <p:spPr>
          <a:xfrm>
            <a:off x="683568" y="5155404"/>
            <a:ext cx="7859216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50" dirty="0">
                <a:effectLst/>
                <a:latin typeface="Fd629057-Identity-H"/>
              </a:rPr>
              <a:t>Сходимость алгоритма обучения персептрона, на которой показаны точки из двух классов {красного и синего) в двухмерном пространстве признаков </a:t>
            </a:r>
            <a:r>
              <a:rPr lang="ru-RU" sz="100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(ф1, ф2)</a:t>
            </a:r>
            <a:r>
              <a:rPr lang="ru-RU" sz="1600" dirty="0">
                <a:effectLst/>
                <a:latin typeface="Fd2560914-Identity-H"/>
              </a:rPr>
              <a:t>. </a:t>
            </a:r>
            <a:r>
              <a:rPr lang="ru-RU" sz="1100" dirty="0">
                <a:effectLst/>
                <a:latin typeface="Fd2561963-Identity-H"/>
              </a:rPr>
              <a:t>Слева </a:t>
            </a:r>
            <a:r>
              <a:rPr lang="ru-RU" sz="1050" dirty="0">
                <a:effectLst/>
                <a:latin typeface="Fd629057-Identity-H"/>
              </a:rPr>
              <a:t>вверху показан начальный вектор параметров </a:t>
            </a:r>
            <a:r>
              <a:rPr lang="en" sz="100" dirty="0">
                <a:effectLst/>
                <a:latin typeface="Fd2558666-Identity-H"/>
              </a:rPr>
              <a:t>w, </a:t>
            </a:r>
            <a:r>
              <a:rPr lang="ru-RU" sz="1050" dirty="0">
                <a:effectLst/>
                <a:latin typeface="Fd629057-Identity-H"/>
              </a:rPr>
              <a:t>представленный в виде черной стрелки вместе с соответствующей границей решения (черная линия), где стрелка указывает </a:t>
            </a:r>
            <a:r>
              <a:rPr lang="ru-RU" sz="1100" dirty="0">
                <a:effectLst/>
                <a:latin typeface="Fd2561963-Identity-H"/>
              </a:rPr>
              <a:t>на </a:t>
            </a:r>
            <a:r>
              <a:rPr lang="ru-RU" sz="1050" dirty="0">
                <a:effectLst/>
                <a:latin typeface="Fd629057-Identity-H"/>
              </a:rPr>
              <a:t>область принятия решения, которая классифицируется как принадлежащая к красному классу. Точка, обведенная зеленым кружком, классифицирована ошибочно, поэтому </a:t>
            </a:r>
            <a:r>
              <a:rPr lang="ru-RU" sz="1100" dirty="0">
                <a:effectLst/>
                <a:latin typeface="Fd2561963-Identity-H"/>
              </a:rPr>
              <a:t>ее </a:t>
            </a:r>
            <a:r>
              <a:rPr lang="ru-RU" sz="1050" dirty="0">
                <a:effectLst/>
                <a:latin typeface="Fd629057-Identity-H"/>
              </a:rPr>
              <a:t>вектор-функция добавляется к текущему вектору весов, что дает новую границу решения, показанную справа вверху. Слева внизу показана следующая ошибочная точка, обозначенная зеленым кружком, которую следует учесть, а ее вектор-функция снова добавляется к весовому вектору, давая границу решения, показанную </a:t>
            </a:r>
            <a:r>
              <a:rPr lang="ru-RU" sz="1100" dirty="0">
                <a:effectLst/>
                <a:latin typeface="Fd2561963-Identity-H"/>
              </a:rPr>
              <a:t>справа </a:t>
            </a:r>
            <a:r>
              <a:rPr lang="ru-RU" sz="1050" dirty="0">
                <a:effectLst/>
                <a:latin typeface="Fd629057-Identity-H"/>
              </a:rPr>
              <a:t>внизу, где все точки классифицированы правильно </a:t>
            </a:r>
            <a:endParaRPr lang="ru-RU" sz="105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137A5D-31CA-F44F-B227-BA9011FD3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065" y="518000"/>
            <a:ext cx="2355120" cy="23551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A6A2776-A91A-1140-968B-0C04CD25B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3176" y="518001"/>
            <a:ext cx="2355119" cy="235511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BC71842-2FE0-094F-AADD-B37EA964FF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1665" y="2800284"/>
            <a:ext cx="2355120" cy="235512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FC4D6CC-11F4-0443-B9E6-EE1A82EDDE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3176" y="2759109"/>
            <a:ext cx="2396295" cy="2396295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8F10BDF-E85A-8D4E-97E6-C05B15722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7FB5-90C1-DE4B-8DE6-8E48EDE76C4A}" type="slidenum">
              <a:rPr lang="en-US" altLang="ru-RU" smtClean="0"/>
              <a:pPr/>
              <a:t>22</a:t>
            </a:fld>
            <a:endParaRPr lang="en-US" altLang="ru-RU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38" name="Rectangle 2">
            <a:extLst>
              <a:ext uri="{FF2B5EF4-FFF2-40B4-BE49-F238E27FC236}">
                <a16:creationId xmlns:a16="http://schemas.microsoft.com/office/drawing/2014/main" id="{2BCE0172-9792-874C-BE4A-5F515F8ABD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0825" y="341313"/>
            <a:ext cx="8686800" cy="1143000"/>
          </a:xfrm>
        </p:spPr>
        <p:txBody>
          <a:bodyPr/>
          <a:lstStyle/>
          <a:p>
            <a:r>
              <a:rPr lang="ru" altLang="ru-RU" dirty="0"/>
              <a:t>Лучший способ доказать сходимость </a:t>
            </a:r>
            <a:r>
              <a:rPr lang="ru" altLang="ru-RU" sz="2800" dirty="0"/>
              <a:t>(используя выпуклость решений в весовом пространстве)</a:t>
            </a:r>
          </a:p>
        </p:txBody>
      </p:sp>
      <p:sp>
        <p:nvSpPr>
          <p:cNvPr id="270339" name="Rectangle 3">
            <a:extLst>
              <a:ext uri="{FF2B5EF4-FFF2-40B4-BE49-F238E27FC236}">
                <a16:creationId xmlns:a16="http://schemas.microsoft.com/office/drawing/2014/main" id="{84E9B968-49A2-1344-96CD-748AB68E08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2348880"/>
            <a:ext cx="8435975" cy="424877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sz="2000" dirty="0"/>
              <a:t>Очевидный тип функции ошибок измеряет расхождение между целевыми значениями и выходными данными модели.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Другой тип функции стоимости использует квадрат расстояния между текущими весами и допустимым набором весов.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Используя эту функцию стоимости, можно показать, что каждый шаг процедуры уменьшает ошибку.</a:t>
            </a:r>
          </a:p>
          <a:p>
            <a:pPr lvl="2">
              <a:lnSpc>
                <a:spcPct val="90000"/>
              </a:lnSpc>
            </a:pPr>
            <a:r>
              <a:rPr lang="ru" altLang="ru-RU" sz="1800" dirty="0"/>
              <a:t>При условии, что существует набор допустимых весов.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Используя этот тип функции стоимости, процедуру можно легко обобщить на более чем два класса, используя правило принятия решений MAX.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E367A7F-BA66-B648-8E64-47934952E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23</a:t>
            </a:fld>
            <a:endParaRPr lang="en-US" altLang="ru-RU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505B8AE3-52BC-C44F-A609-C2F5DEDF31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3200"/>
              <a:t>Почему процедура обучения работает</a:t>
            </a:r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8EFCB667-1C31-F645-BF7D-5EF74F0AFAA0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325361" y="1372658"/>
            <a:ext cx="3671887" cy="5245100"/>
          </a:xfrm>
        </p:spPr>
        <p:txBody>
          <a:bodyPr/>
          <a:lstStyle/>
          <a:p>
            <a:r>
              <a:rPr lang="ru" altLang="ru-RU" sz="1800" dirty="0"/>
              <a:t>Рассмотрим квадрат расстояния между любым удовлетворительным весовым вектором и текущим весовым вектором.</a:t>
            </a:r>
          </a:p>
          <a:p>
            <a:pPr lvl="1"/>
            <a:r>
              <a:rPr lang="ru" altLang="ru-RU" sz="1800" dirty="0"/>
              <a:t>Каждый раз, когда персептрон совершает ошибку, алгоритм обучения уменьшает квадрат расстояния между текущим вектором веса и любым удовлетворительным вектором веса </a:t>
            </a:r>
            <a:r>
              <a:rPr lang="ru" altLang="ru-RU" sz="1800" dirty="0">
                <a:solidFill>
                  <a:schemeClr val="hlink"/>
                </a:solidFill>
              </a:rPr>
              <a:t>(если только он не пересекает плоскость принятия решений).</a:t>
            </a:r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E863773B-2290-414E-9A0A-F5017127F815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3924300" y="1412875"/>
            <a:ext cx="5040313" cy="4525963"/>
          </a:xfrm>
        </p:spPr>
        <p:txBody>
          <a:bodyPr/>
          <a:lstStyle/>
          <a:p>
            <a:r>
              <a:rPr lang="ru" altLang="ru-RU" sz="2000" dirty="0"/>
              <a:t>Поэтому рассмотрим «вполне удовлетворительные» векторы веса, которые лежат в допустимой области с запасом, по крайней мере таким же большим, как и наибольшее обновление.</a:t>
            </a:r>
          </a:p>
          <a:p>
            <a:pPr lvl="1"/>
            <a:r>
              <a:rPr lang="ru" altLang="ru-RU" sz="2000" dirty="0"/>
              <a:t>Каждый раз, когда персептрон совершает ошибку, квадрат расстояния до всех этих весовых векторов всегда уменьшается по крайней мере на квадрат длины наименьшего вектора обновления.</a:t>
            </a:r>
          </a:p>
          <a:p>
            <a:endParaRPr lang="en-US" altLang="ru-RU" sz="200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413255F-D36A-8540-8A2E-E7DAA8B3E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7FB5-90C1-DE4B-8DE6-8E48EDE76C4A}" type="slidenum">
              <a:rPr lang="en-US" altLang="ru-RU" smtClean="0"/>
              <a:pPr/>
              <a:t>24</a:t>
            </a:fld>
            <a:endParaRPr lang="en-US" altLang="ru-RU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90" name="Rectangle 2">
            <a:extLst>
              <a:ext uri="{FF2B5EF4-FFF2-40B4-BE49-F238E27FC236}">
                <a16:creationId xmlns:a16="http://schemas.microsoft.com/office/drawing/2014/main" id="{4B074EE7-BBD3-7244-AE8A-D674BD0015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/>
              <a:t>Чему персептроны не могут научиться</a:t>
            </a:r>
          </a:p>
        </p:txBody>
      </p:sp>
      <p:sp>
        <p:nvSpPr>
          <p:cNvPr id="268291" name="Rectangle 3">
            <a:extLst>
              <a:ext uri="{FF2B5EF4-FFF2-40B4-BE49-F238E27FC236}">
                <a16:creationId xmlns:a16="http://schemas.microsoft.com/office/drawing/2014/main" id="{E67B73EA-3757-5449-88A0-FBF5A9D35A96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0" y="1125538"/>
            <a:ext cx="4787900" cy="4137025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ru-RU" sz="2000" dirty="0"/>
          </a:p>
          <a:p>
            <a:pPr>
              <a:lnSpc>
                <a:spcPct val="90000"/>
              </a:lnSpc>
            </a:pPr>
            <a:r>
              <a:rPr lang="ru" altLang="ru-RU" sz="2000" dirty="0"/>
              <a:t>Адаптивная часть персептрона не может даже определить, имеют ли два однобитовых признака одинаковое значение!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ru" altLang="ru-RU" sz="2000" dirty="0">
                <a:solidFill>
                  <a:srgbClr val="3333CC"/>
                </a:solidFill>
              </a:rPr>
              <a:t>Одинаковые </a:t>
            </a:r>
            <a:r>
              <a:rPr lang="ru" altLang="ru-RU" sz="2000" dirty="0"/>
              <a:t>: (1,1) </a:t>
            </a:r>
            <a:r>
              <a:rPr lang="ru" altLang="ru-RU" sz="2000" dirty="0">
                <a:sym typeface="Wingdings" pitchFamily="2" charset="2"/>
              </a:rPr>
              <a:t> 1; (0,0)  1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ru" altLang="ru-RU" sz="2000" dirty="0">
                <a:solidFill>
                  <a:srgbClr val="3333CC"/>
                </a:solidFill>
                <a:sym typeface="Wingdings" pitchFamily="2" charset="2"/>
              </a:rPr>
              <a:t>Разные </a:t>
            </a:r>
            <a:r>
              <a:rPr lang="ru" altLang="ru-RU" sz="2000" dirty="0">
                <a:sym typeface="Wingdings" pitchFamily="2" charset="2"/>
              </a:rPr>
              <a:t>: (1,0)  0; (0,1)  0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Четыре пары «признак-выход» дают четыре неравенства, которые невозможно удовлетворить: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ru" altLang="ru-RU" sz="2000" dirty="0">
                <a:sym typeface="Wingdings" pitchFamily="2" charset="2"/>
              </a:rPr>
              <a:t>   </a:t>
            </a:r>
          </a:p>
        </p:txBody>
      </p:sp>
      <p:graphicFrame>
        <p:nvGraphicFramePr>
          <p:cNvPr id="268292" name="Object 4">
            <a:extLst>
              <a:ext uri="{FF2B5EF4-FFF2-40B4-BE49-F238E27FC236}">
                <a16:creationId xmlns:a16="http://schemas.microsoft.com/office/drawing/2014/main" id="{DB17B6DB-22E4-B44D-BA16-8593FB5D715B}"/>
              </a:ext>
            </a:extLst>
          </p:cNvPr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98490204"/>
              </p:ext>
            </p:extLst>
          </p:nvPr>
        </p:nvGraphicFramePr>
        <p:xfrm>
          <a:off x="951707" y="4316414"/>
          <a:ext cx="3024187" cy="1122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343" name="Equation" r:id="rId3" imgW="28384500" imgH="10528300" progId="Equation.3">
                  <p:embed/>
                </p:oleObj>
              </mc:Choice>
              <mc:Fallback>
                <p:oleObj name="Equation" r:id="rId3" imgW="28384500" imgH="105283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1707" y="4316414"/>
                        <a:ext cx="3024187" cy="1122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8293" name="Text Box 5">
            <a:extLst>
              <a:ext uri="{FF2B5EF4-FFF2-40B4-BE49-F238E27FC236}">
                <a16:creationId xmlns:a16="http://schemas.microsoft.com/office/drawing/2014/main" id="{52C8715C-E44C-9F48-B87E-D40343EFC2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0063" y="1819275"/>
            <a:ext cx="28813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ru" altLang="ru-RU" sz="2400"/>
              <a:t>Пространство данных</a:t>
            </a:r>
          </a:p>
        </p:txBody>
      </p:sp>
      <p:sp>
        <p:nvSpPr>
          <p:cNvPr id="268294" name="Rectangle 6">
            <a:extLst>
              <a:ext uri="{FF2B5EF4-FFF2-40B4-BE49-F238E27FC236}">
                <a16:creationId xmlns:a16="http://schemas.microsoft.com/office/drawing/2014/main" id="{25393730-3193-9F41-A65D-9CF6D013EA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0063" y="2708275"/>
            <a:ext cx="2663825" cy="25209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68295" name="Text Box 7">
            <a:extLst>
              <a:ext uri="{FF2B5EF4-FFF2-40B4-BE49-F238E27FC236}">
                <a16:creationId xmlns:a16="http://schemas.microsoft.com/office/drawing/2014/main" id="{013FD4EB-F70A-1944-989E-1D9B083C5C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7900" y="2420938"/>
            <a:ext cx="608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400">
                <a:solidFill>
                  <a:srgbClr val="009900"/>
                </a:solidFill>
              </a:rPr>
              <a:t>0,1</a:t>
            </a:r>
          </a:p>
        </p:txBody>
      </p:sp>
      <p:sp>
        <p:nvSpPr>
          <p:cNvPr id="268296" name="Text Box 8">
            <a:extLst>
              <a:ext uri="{FF2B5EF4-FFF2-40B4-BE49-F238E27FC236}">
                <a16:creationId xmlns:a16="http://schemas.microsoft.com/office/drawing/2014/main" id="{62A0DD92-8C09-1A44-B0D0-6386BF3852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7900" y="5157788"/>
            <a:ext cx="608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400">
                <a:solidFill>
                  <a:srgbClr val="009900"/>
                </a:solidFill>
              </a:rPr>
              <a:t>0,0</a:t>
            </a:r>
          </a:p>
        </p:txBody>
      </p:sp>
      <p:sp>
        <p:nvSpPr>
          <p:cNvPr id="268297" name="Text Box 9">
            <a:extLst>
              <a:ext uri="{FF2B5EF4-FFF2-40B4-BE49-F238E27FC236}">
                <a16:creationId xmlns:a16="http://schemas.microsoft.com/office/drawing/2014/main" id="{9F48D555-95AC-D045-AAB9-AD2317B3CE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5163" y="5132388"/>
            <a:ext cx="6080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400">
                <a:solidFill>
                  <a:srgbClr val="009900"/>
                </a:solidFill>
              </a:rPr>
              <a:t>1,0</a:t>
            </a:r>
          </a:p>
        </p:txBody>
      </p:sp>
      <p:sp>
        <p:nvSpPr>
          <p:cNvPr id="268298" name="Text Box 10">
            <a:extLst>
              <a:ext uri="{FF2B5EF4-FFF2-40B4-BE49-F238E27FC236}">
                <a16:creationId xmlns:a16="http://schemas.microsoft.com/office/drawing/2014/main" id="{ABE4687F-9172-A544-85A5-366F13D03B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5163" y="2420938"/>
            <a:ext cx="6080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400">
                <a:solidFill>
                  <a:srgbClr val="009900"/>
                </a:solidFill>
              </a:rPr>
              <a:t>1,1</a:t>
            </a:r>
          </a:p>
        </p:txBody>
      </p:sp>
      <p:sp>
        <p:nvSpPr>
          <p:cNvPr id="268299" name="Oval 11">
            <a:extLst>
              <a:ext uri="{FF2B5EF4-FFF2-40B4-BE49-F238E27FC236}">
                <a16:creationId xmlns:a16="http://schemas.microsoft.com/office/drawing/2014/main" id="{AF793EEE-3BF3-E649-8163-2FAE4CA264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08625" y="2638425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68300" name="Oval 12">
            <a:extLst>
              <a:ext uri="{FF2B5EF4-FFF2-40B4-BE49-F238E27FC236}">
                <a16:creationId xmlns:a16="http://schemas.microsoft.com/office/drawing/2014/main" id="{F5919236-5130-DB4C-AC9D-1CB80492E4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4038" y="2636838"/>
            <a:ext cx="142875" cy="142875"/>
          </a:xfrm>
          <a:prstGeom prst="ellipse">
            <a:avLst/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68301" name="Oval 13">
            <a:extLst>
              <a:ext uri="{FF2B5EF4-FFF2-40B4-BE49-F238E27FC236}">
                <a16:creationId xmlns:a16="http://schemas.microsoft.com/office/drawing/2014/main" id="{B3AD956F-1A85-2946-8CF7-A02C7A5EF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4038" y="5157788"/>
            <a:ext cx="142875" cy="142875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68302" name="Oval 14">
            <a:extLst>
              <a:ext uri="{FF2B5EF4-FFF2-40B4-BE49-F238E27FC236}">
                <a16:creationId xmlns:a16="http://schemas.microsoft.com/office/drawing/2014/main" id="{9951A45C-FD53-2C47-A5F8-1B4CB6940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08625" y="5157788"/>
            <a:ext cx="142875" cy="142875"/>
          </a:xfrm>
          <a:prstGeom prst="ellipse">
            <a:avLst/>
          </a:prstGeom>
          <a:solidFill>
            <a:srgbClr val="DDDDDD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68303" name="Line 15">
            <a:extLst>
              <a:ext uri="{FF2B5EF4-FFF2-40B4-BE49-F238E27FC236}">
                <a16:creationId xmlns:a16="http://schemas.microsoft.com/office/drawing/2014/main" id="{A3F71793-C8D1-7046-B510-557BED955D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003800" y="3644900"/>
            <a:ext cx="3816350" cy="10795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68304" name="Text Box 16">
            <a:extLst>
              <a:ext uri="{FF2B5EF4-FFF2-40B4-BE49-F238E27FC236}">
                <a16:creationId xmlns:a16="http://schemas.microsoft.com/office/drawing/2014/main" id="{ED6EF7CC-9113-FA4D-A3AE-A2FBCD6393A7}"/>
              </a:ext>
            </a:extLst>
          </p:cNvPr>
          <p:cNvSpPr txBox="1">
            <a:spLocks noChangeArrowheads="1"/>
          </p:cNvSpPr>
          <p:nvPr/>
        </p:nvSpPr>
        <p:spPr bwMode="auto">
          <a:xfrm rot="889701">
            <a:off x="4500823" y="3787746"/>
            <a:ext cx="247439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-RU" altLang="ru-RU" sz="2000" dirty="0">
                <a:solidFill>
                  <a:srgbClr val="3333CC"/>
                </a:solidFill>
              </a:rPr>
              <a:t>П</a:t>
            </a:r>
            <a:r>
              <a:rPr lang="ru" altLang="ru-RU" sz="2000" dirty="0">
                <a:solidFill>
                  <a:srgbClr val="3333CC"/>
                </a:solidFill>
              </a:rPr>
              <a:t>оверхность весов</a:t>
            </a:r>
          </a:p>
        </p:txBody>
      </p:sp>
      <p:sp>
        <p:nvSpPr>
          <p:cNvPr id="268305" name="Text Box 17">
            <a:extLst>
              <a:ext uri="{FF2B5EF4-FFF2-40B4-BE49-F238E27FC236}">
                <a16:creationId xmlns:a16="http://schemas.microsoft.com/office/drawing/2014/main" id="{671DBE8E-F430-B84C-97EC-D31AAB65B57D}"/>
              </a:ext>
            </a:extLst>
          </p:cNvPr>
          <p:cNvSpPr txBox="1">
            <a:spLocks noChangeArrowheads="1"/>
          </p:cNvSpPr>
          <p:nvPr/>
        </p:nvSpPr>
        <p:spPr bwMode="auto">
          <a:xfrm rot="864816">
            <a:off x="6924675" y="4022725"/>
            <a:ext cx="12477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000">
                <a:solidFill>
                  <a:srgbClr val="3333CC"/>
                </a:solidFill>
              </a:rPr>
              <a:t>выход =1</a:t>
            </a:r>
          </a:p>
          <a:p>
            <a:r>
              <a:rPr lang="ru" altLang="ru-RU" sz="2000">
                <a:solidFill>
                  <a:srgbClr val="3333CC"/>
                </a:solidFill>
              </a:rPr>
              <a:t>выход =0</a:t>
            </a:r>
          </a:p>
        </p:txBody>
      </p:sp>
      <p:sp>
        <p:nvSpPr>
          <p:cNvPr id="268306" name="Text Box 18">
            <a:extLst>
              <a:ext uri="{FF2B5EF4-FFF2-40B4-BE49-F238E27FC236}">
                <a16:creationId xmlns:a16="http://schemas.microsoft.com/office/drawing/2014/main" id="{617F64AC-94FF-494F-849C-64F24DCA7C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225" y="5881687"/>
            <a:ext cx="3811587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ru" altLang="ru-RU" sz="2000" dirty="0">
                <a:solidFill>
                  <a:srgbClr val="FF0000"/>
                </a:solidFill>
              </a:rPr>
              <a:t>Положительные и отрицательные случаи</a:t>
            </a:r>
          </a:p>
          <a:p>
            <a:r>
              <a:rPr lang="ru" altLang="ru-RU" sz="2000" dirty="0">
                <a:solidFill>
                  <a:srgbClr val="FF0000"/>
                </a:solidFill>
              </a:rPr>
              <a:t>не могут быть разделены плоскостью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0128535-F82C-5442-A557-6BACDE5C0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A5B03-8DDD-284A-932E-9ADD8C1B5C20}" type="slidenum">
              <a:rPr lang="en-US" altLang="ru-RU" smtClean="0"/>
              <a:pPr/>
              <a:t>25</a:t>
            </a:fld>
            <a:endParaRPr lang="en-US" altLang="ru-RU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>
            <a:extLst>
              <a:ext uri="{FF2B5EF4-FFF2-40B4-BE49-F238E27FC236}">
                <a16:creationId xmlns:a16="http://schemas.microsoft.com/office/drawing/2014/main" id="{C3924089-069A-3B45-862B-8549E0E2A6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/>
              <a:t>Что умеют персептроны?</a:t>
            </a:r>
          </a:p>
        </p:txBody>
      </p:sp>
      <p:sp>
        <p:nvSpPr>
          <p:cNvPr id="271363" name="Rectangle 3">
            <a:extLst>
              <a:ext uri="{FF2B5EF4-FFF2-40B4-BE49-F238E27FC236}">
                <a16:creationId xmlns:a16="http://schemas.microsoft.com/office/drawing/2014/main" id="{24B0A218-348A-4F4A-A8F8-20F25077D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405274"/>
            <a:ext cx="8229600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dirty="0"/>
              <a:t>Они могут решать задачи только в том случае, если закодированные вручную признаки преобразуют исходную задачу в линейно разделимую. Насколько это сложно?</a:t>
            </a:r>
          </a:p>
          <a:p>
            <a:pPr>
              <a:lnSpc>
                <a:spcPct val="90000"/>
              </a:lnSpc>
            </a:pPr>
            <a:r>
              <a:rPr lang="ru" altLang="ru-RU" dirty="0"/>
              <a:t>Задача проверки четности N-бит:</a:t>
            </a:r>
          </a:p>
          <a:p>
            <a:pPr lvl="1">
              <a:lnSpc>
                <a:spcPct val="90000"/>
              </a:lnSpc>
            </a:pPr>
            <a:r>
              <a:rPr lang="ru" altLang="ru-RU" dirty="0"/>
              <a:t>Требуется N признаков вида: Включены ли по крайней мере m бит?</a:t>
            </a:r>
          </a:p>
          <a:p>
            <a:pPr lvl="1">
              <a:lnSpc>
                <a:spcPct val="90000"/>
              </a:lnSpc>
            </a:pPr>
            <a:r>
              <a:rPr lang="ru" altLang="ru-RU" dirty="0"/>
              <a:t>Каждая функция должна учитывать </a:t>
            </a:r>
            <a:r>
              <a:rPr lang="ru" altLang="ru-RU" dirty="0">
                <a:solidFill>
                  <a:srgbClr val="FF0000"/>
                </a:solidFill>
              </a:rPr>
              <a:t>все </a:t>
            </a:r>
            <a:r>
              <a:rPr lang="ru" altLang="ru-RU" dirty="0"/>
              <a:t>компоненты входных данных.</a:t>
            </a:r>
          </a:p>
          <a:p>
            <a:pPr>
              <a:lnSpc>
                <a:spcPct val="90000"/>
              </a:lnSpc>
            </a:pPr>
            <a:r>
              <a:rPr lang="ru" altLang="ru-RU" dirty="0"/>
              <a:t>Задача на двумерную связность</a:t>
            </a:r>
          </a:p>
          <a:p>
            <a:pPr lvl="1">
              <a:lnSpc>
                <a:spcPct val="90000"/>
              </a:lnSpc>
            </a:pPr>
            <a:r>
              <a:rPr lang="ru" altLang="ru-RU" dirty="0"/>
              <a:t>требуется экспоненциальное количество функций!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E880703-A592-4941-B746-D9FA6FD60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26</a:t>
            </a:fld>
            <a:endParaRPr lang="en-US" altLang="ru-RU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6FD4E03C-3CEA-4848-899A-9702CA0FD7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-26988"/>
            <a:ext cx="8229600" cy="1143001"/>
          </a:xfrm>
        </p:spPr>
        <p:txBody>
          <a:bodyPr/>
          <a:lstStyle/>
          <a:p>
            <a:r>
              <a:rPr lang="ru" altLang="ru-RU"/>
              <a:t>Задача проверки четности N-бит</a:t>
            </a:r>
          </a:p>
        </p:txBody>
      </p:sp>
      <p:sp>
        <p:nvSpPr>
          <p:cNvPr id="272387" name="Rectangle 3">
            <a:extLst>
              <a:ext uri="{FF2B5EF4-FFF2-40B4-BE49-F238E27FC236}">
                <a16:creationId xmlns:a16="http://schemas.microsoft.com/office/drawing/2014/main" id="{78D40DC8-595C-524C-891E-12D37DB0A16B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052513"/>
            <a:ext cx="4038600" cy="50736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sz="2400"/>
              <a:t>Существует простое решение, требующее N скрытых единиц.</a:t>
            </a:r>
          </a:p>
          <a:p>
            <a:pPr lvl="1">
              <a:lnSpc>
                <a:spcPct val="90000"/>
              </a:lnSpc>
            </a:pPr>
            <a:r>
              <a:rPr lang="ru" altLang="ru-RU" sz="2400"/>
              <a:t>Каждый скрытый блок вычисляет, включено ли более M входов.</a:t>
            </a:r>
          </a:p>
          <a:p>
            <a:pPr lvl="1">
              <a:lnSpc>
                <a:spcPct val="90000"/>
              </a:lnSpc>
            </a:pPr>
            <a:r>
              <a:rPr lang="ru" altLang="ru-RU" sz="2400"/>
              <a:t>Это линейно разделимая задача.</a:t>
            </a:r>
          </a:p>
          <a:p>
            <a:pPr>
              <a:lnSpc>
                <a:spcPct val="90000"/>
              </a:lnSpc>
            </a:pPr>
            <a:r>
              <a:rPr lang="ru" altLang="ru-RU" sz="2400"/>
              <a:t>Существует множество вариантов этого решения.</a:t>
            </a:r>
          </a:p>
          <a:p>
            <a:pPr lvl="1">
              <a:lnSpc>
                <a:spcPct val="90000"/>
              </a:lnSpc>
            </a:pPr>
            <a:r>
              <a:rPr lang="ru" altLang="ru-RU" sz="2400"/>
              <a:t>Этому можно научиться.</a:t>
            </a:r>
          </a:p>
          <a:p>
            <a:pPr lvl="1">
              <a:lnSpc>
                <a:spcPct val="90000"/>
              </a:lnSpc>
            </a:pPr>
            <a:r>
              <a:rPr lang="ru" altLang="ru-RU" sz="2400"/>
              <a:t>Он хорошо обобщает, если:</a:t>
            </a:r>
          </a:p>
        </p:txBody>
      </p:sp>
      <p:sp>
        <p:nvSpPr>
          <p:cNvPr id="272388" name="Oval 4">
            <a:extLst>
              <a:ext uri="{FF2B5EF4-FFF2-40B4-BE49-F238E27FC236}">
                <a16:creationId xmlns:a16="http://schemas.microsoft.com/office/drawing/2014/main" id="{B27189B4-1A9F-854C-82E2-DE0E838B2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3429000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89" name="Oval 5">
            <a:extLst>
              <a:ext uri="{FF2B5EF4-FFF2-40B4-BE49-F238E27FC236}">
                <a16:creationId xmlns:a16="http://schemas.microsoft.com/office/drawing/2014/main" id="{8F45DD47-5DB0-3048-A8E7-10059E448B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6900" y="3429000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0" name="Oval 6">
            <a:extLst>
              <a:ext uri="{FF2B5EF4-FFF2-40B4-BE49-F238E27FC236}">
                <a16:creationId xmlns:a16="http://schemas.microsoft.com/office/drawing/2014/main" id="{9CA633BC-C5AB-C943-9087-B4F62557E3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5113" y="3429000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1" name="Oval 7">
            <a:extLst>
              <a:ext uri="{FF2B5EF4-FFF2-40B4-BE49-F238E27FC236}">
                <a16:creationId xmlns:a16="http://schemas.microsoft.com/office/drawing/2014/main" id="{ACD0A3F9-183D-E446-ADF0-33700BDEB2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900" y="3429000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2" name="Oval 8">
            <a:extLst>
              <a:ext uri="{FF2B5EF4-FFF2-40B4-BE49-F238E27FC236}">
                <a16:creationId xmlns:a16="http://schemas.microsoft.com/office/drawing/2014/main" id="{A0730547-B738-0040-AABA-B9E1584E16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5157788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3" name="Oval 9">
            <a:extLst>
              <a:ext uri="{FF2B5EF4-FFF2-40B4-BE49-F238E27FC236}">
                <a16:creationId xmlns:a16="http://schemas.microsoft.com/office/drawing/2014/main" id="{22843594-DC29-E94A-AC61-0E78652971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6900" y="5157788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4" name="Oval 10">
            <a:extLst>
              <a:ext uri="{FF2B5EF4-FFF2-40B4-BE49-F238E27FC236}">
                <a16:creationId xmlns:a16="http://schemas.microsoft.com/office/drawing/2014/main" id="{87CA7483-7197-904B-9061-7723EBF39E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5113" y="5157788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5" name="Oval 11">
            <a:extLst>
              <a:ext uri="{FF2B5EF4-FFF2-40B4-BE49-F238E27FC236}">
                <a16:creationId xmlns:a16="http://schemas.microsoft.com/office/drawing/2014/main" id="{4D26494B-89E2-7D48-9FAF-422553C447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900" y="5157788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sp>
        <p:nvSpPr>
          <p:cNvPr id="272396" name="Oval 12">
            <a:extLst>
              <a:ext uri="{FF2B5EF4-FFF2-40B4-BE49-F238E27FC236}">
                <a16:creationId xmlns:a16="http://schemas.microsoft.com/office/drawing/2014/main" id="{430E455A-4003-5446-B6B6-21B05D98D2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2225" y="1700213"/>
            <a:ext cx="647700" cy="6477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ru-RU"/>
          </a:p>
        </p:txBody>
      </p:sp>
      <p:cxnSp>
        <p:nvCxnSpPr>
          <p:cNvPr id="272397" name="AutoShape 13">
            <a:extLst>
              <a:ext uri="{FF2B5EF4-FFF2-40B4-BE49-F238E27FC236}">
                <a16:creationId xmlns:a16="http://schemas.microsoft.com/office/drawing/2014/main" id="{188CE5E3-C85E-F946-A4D4-DF6A6285A1D7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5076825" y="4076700"/>
            <a:ext cx="0" cy="10810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398" name="AutoShape 14">
            <a:extLst>
              <a:ext uri="{FF2B5EF4-FFF2-40B4-BE49-F238E27FC236}">
                <a16:creationId xmlns:a16="http://schemas.microsoft.com/office/drawing/2014/main" id="{53A7C598-667D-2148-8755-E826E7CBD3FC}"/>
              </a:ext>
            </a:extLst>
          </p:cNvPr>
          <p:cNvCxnSpPr>
            <a:cxnSpLocks noChangeShapeType="1"/>
            <a:stCxn id="272392" idx="1"/>
            <a:endCxn id="272391" idx="4"/>
          </p:cNvCxnSpPr>
          <p:nvPr/>
        </p:nvCxnSpPr>
        <p:spPr bwMode="auto">
          <a:xfrm flipH="1" flipV="1">
            <a:off x="5111750" y="4076700"/>
            <a:ext cx="850900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399" name="AutoShape 15">
            <a:extLst>
              <a:ext uri="{FF2B5EF4-FFF2-40B4-BE49-F238E27FC236}">
                <a16:creationId xmlns:a16="http://schemas.microsoft.com/office/drawing/2014/main" id="{0C8A8B91-8069-D64C-B3A1-DC69C642F0F7}"/>
              </a:ext>
            </a:extLst>
          </p:cNvPr>
          <p:cNvCxnSpPr>
            <a:cxnSpLocks noChangeShapeType="1"/>
            <a:stCxn id="272393" idx="0"/>
            <a:endCxn id="272391" idx="5"/>
          </p:cNvCxnSpPr>
          <p:nvPr/>
        </p:nvCxnSpPr>
        <p:spPr bwMode="auto">
          <a:xfrm flipH="1" flipV="1">
            <a:off x="5340350" y="3981450"/>
            <a:ext cx="1930400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0" name="AutoShape 16">
            <a:extLst>
              <a:ext uri="{FF2B5EF4-FFF2-40B4-BE49-F238E27FC236}">
                <a16:creationId xmlns:a16="http://schemas.microsoft.com/office/drawing/2014/main" id="{D483E61A-FCBF-C94B-9550-26E8AED42388}"/>
              </a:ext>
            </a:extLst>
          </p:cNvPr>
          <p:cNvCxnSpPr>
            <a:cxnSpLocks noChangeShapeType="1"/>
            <a:stCxn id="272394" idx="0"/>
            <a:endCxn id="272391" idx="5"/>
          </p:cNvCxnSpPr>
          <p:nvPr/>
        </p:nvCxnSpPr>
        <p:spPr bwMode="auto">
          <a:xfrm flipH="1" flipV="1">
            <a:off x="5340350" y="3981450"/>
            <a:ext cx="2868613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1" name="AutoShape 17">
            <a:extLst>
              <a:ext uri="{FF2B5EF4-FFF2-40B4-BE49-F238E27FC236}">
                <a16:creationId xmlns:a16="http://schemas.microsoft.com/office/drawing/2014/main" id="{6F47D159-4421-EB4B-A1AB-A72AE49DA75C}"/>
              </a:ext>
            </a:extLst>
          </p:cNvPr>
          <p:cNvCxnSpPr>
            <a:cxnSpLocks noChangeShapeType="1"/>
            <a:stCxn id="272395" idx="0"/>
            <a:endCxn id="272388" idx="3"/>
          </p:cNvCxnSpPr>
          <p:nvPr/>
        </p:nvCxnSpPr>
        <p:spPr bwMode="auto">
          <a:xfrm flipV="1">
            <a:off x="5111750" y="3981450"/>
            <a:ext cx="850900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2" name="AutoShape 18">
            <a:extLst>
              <a:ext uri="{FF2B5EF4-FFF2-40B4-BE49-F238E27FC236}">
                <a16:creationId xmlns:a16="http://schemas.microsoft.com/office/drawing/2014/main" id="{67FCC919-9963-4243-860E-04B343D5A24B}"/>
              </a:ext>
            </a:extLst>
          </p:cNvPr>
          <p:cNvCxnSpPr>
            <a:cxnSpLocks noChangeShapeType="1"/>
            <a:stCxn id="272392" idx="0"/>
            <a:endCxn id="272388" idx="4"/>
          </p:cNvCxnSpPr>
          <p:nvPr/>
        </p:nvCxnSpPr>
        <p:spPr bwMode="auto">
          <a:xfrm flipV="1">
            <a:off x="6191250" y="4076700"/>
            <a:ext cx="0" cy="10810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3" name="AutoShape 19">
            <a:extLst>
              <a:ext uri="{FF2B5EF4-FFF2-40B4-BE49-F238E27FC236}">
                <a16:creationId xmlns:a16="http://schemas.microsoft.com/office/drawing/2014/main" id="{4C937F71-12E1-A943-A913-105E95E463E6}"/>
              </a:ext>
            </a:extLst>
          </p:cNvPr>
          <p:cNvCxnSpPr>
            <a:cxnSpLocks noChangeShapeType="1"/>
            <a:stCxn id="272393" idx="0"/>
            <a:endCxn id="272388" idx="5"/>
          </p:cNvCxnSpPr>
          <p:nvPr/>
        </p:nvCxnSpPr>
        <p:spPr bwMode="auto">
          <a:xfrm flipH="1" flipV="1">
            <a:off x="6419850" y="3981450"/>
            <a:ext cx="850900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4" name="AutoShape 20">
            <a:extLst>
              <a:ext uri="{FF2B5EF4-FFF2-40B4-BE49-F238E27FC236}">
                <a16:creationId xmlns:a16="http://schemas.microsoft.com/office/drawing/2014/main" id="{7F3DBAC8-BA3F-EC41-BEC4-91629E34E814}"/>
              </a:ext>
            </a:extLst>
          </p:cNvPr>
          <p:cNvCxnSpPr>
            <a:cxnSpLocks noChangeShapeType="1"/>
            <a:stCxn id="272394" idx="0"/>
            <a:endCxn id="272388" idx="5"/>
          </p:cNvCxnSpPr>
          <p:nvPr/>
        </p:nvCxnSpPr>
        <p:spPr bwMode="auto">
          <a:xfrm flipH="1" flipV="1">
            <a:off x="6419850" y="3981450"/>
            <a:ext cx="1789113" cy="117633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2405" name="Text Box 21">
            <a:extLst>
              <a:ext uri="{FF2B5EF4-FFF2-40B4-BE49-F238E27FC236}">
                <a16:creationId xmlns:a16="http://schemas.microsoft.com/office/drawing/2014/main" id="{19FD9BD9-968B-0240-8E26-2CC3C4CE0E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3500438"/>
            <a:ext cx="482441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ru-RU" altLang="ru-RU"/>
          </a:p>
        </p:txBody>
      </p:sp>
      <p:sp>
        <p:nvSpPr>
          <p:cNvPr id="272406" name="Text Box 22">
            <a:extLst>
              <a:ext uri="{FF2B5EF4-FFF2-40B4-BE49-F238E27FC236}">
                <a16:creationId xmlns:a16="http://schemas.microsoft.com/office/drawing/2014/main" id="{C626C719-CEB2-E842-AA0B-175C7A7262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7900" y="3486150"/>
            <a:ext cx="41767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dirty="0"/>
              <a:t>&gt;0        &gt;1       &gt;2     &gt;3</a:t>
            </a:r>
          </a:p>
        </p:txBody>
      </p:sp>
      <p:cxnSp>
        <p:nvCxnSpPr>
          <p:cNvPr id="272407" name="AutoShape 23">
            <a:extLst>
              <a:ext uri="{FF2B5EF4-FFF2-40B4-BE49-F238E27FC236}">
                <a16:creationId xmlns:a16="http://schemas.microsoft.com/office/drawing/2014/main" id="{0F1E7DF7-CC85-8343-A1A5-28980C9D5CDD}"/>
              </a:ext>
            </a:extLst>
          </p:cNvPr>
          <p:cNvCxnSpPr>
            <a:cxnSpLocks noChangeShapeType="1"/>
            <a:stCxn id="272391" idx="0"/>
            <a:endCxn id="272396" idx="3"/>
          </p:cNvCxnSpPr>
          <p:nvPr/>
        </p:nvCxnSpPr>
        <p:spPr bwMode="auto">
          <a:xfrm flipV="1">
            <a:off x="5111750" y="2252663"/>
            <a:ext cx="1355725" cy="1176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8" name="AutoShape 24">
            <a:extLst>
              <a:ext uri="{FF2B5EF4-FFF2-40B4-BE49-F238E27FC236}">
                <a16:creationId xmlns:a16="http://schemas.microsoft.com/office/drawing/2014/main" id="{BE488393-E0E5-F348-A2AE-C39AABB6EC0E}"/>
              </a:ext>
            </a:extLst>
          </p:cNvPr>
          <p:cNvCxnSpPr>
            <a:cxnSpLocks noChangeShapeType="1"/>
            <a:stCxn id="272388" idx="0"/>
            <a:endCxn id="272396" idx="4"/>
          </p:cNvCxnSpPr>
          <p:nvPr/>
        </p:nvCxnSpPr>
        <p:spPr bwMode="auto">
          <a:xfrm flipV="1">
            <a:off x="6191250" y="2347913"/>
            <a:ext cx="504825" cy="10810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09" name="AutoShape 25">
            <a:extLst>
              <a:ext uri="{FF2B5EF4-FFF2-40B4-BE49-F238E27FC236}">
                <a16:creationId xmlns:a16="http://schemas.microsoft.com/office/drawing/2014/main" id="{CA1ED926-186B-6B4D-9DE8-F37B48AD4367}"/>
              </a:ext>
            </a:extLst>
          </p:cNvPr>
          <p:cNvCxnSpPr>
            <a:cxnSpLocks noChangeShapeType="1"/>
            <a:stCxn id="272389" idx="0"/>
            <a:endCxn id="272396" idx="4"/>
          </p:cNvCxnSpPr>
          <p:nvPr/>
        </p:nvCxnSpPr>
        <p:spPr bwMode="auto">
          <a:xfrm flipH="1" flipV="1">
            <a:off x="6696075" y="2347913"/>
            <a:ext cx="574675" cy="10810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2410" name="AutoShape 26">
            <a:extLst>
              <a:ext uri="{FF2B5EF4-FFF2-40B4-BE49-F238E27FC236}">
                <a16:creationId xmlns:a16="http://schemas.microsoft.com/office/drawing/2014/main" id="{3B05596B-261B-9B42-8645-87A634EFA901}"/>
              </a:ext>
            </a:extLst>
          </p:cNvPr>
          <p:cNvCxnSpPr>
            <a:cxnSpLocks noChangeShapeType="1"/>
            <a:stCxn id="272390" idx="0"/>
            <a:endCxn id="272396" idx="5"/>
          </p:cNvCxnSpPr>
          <p:nvPr/>
        </p:nvCxnSpPr>
        <p:spPr bwMode="auto">
          <a:xfrm flipH="1" flipV="1">
            <a:off x="6924675" y="2252663"/>
            <a:ext cx="1284288" cy="11763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2411" name="Line 27">
            <a:extLst>
              <a:ext uri="{FF2B5EF4-FFF2-40B4-BE49-F238E27FC236}">
                <a16:creationId xmlns:a16="http://schemas.microsoft.com/office/drawing/2014/main" id="{7D56A628-4B44-214D-9085-3A04C603145F}"/>
              </a:ext>
            </a:extLst>
          </p:cNvPr>
          <p:cNvSpPr>
            <a:spLocks noChangeShapeType="1"/>
          </p:cNvSpPr>
          <p:nvPr/>
        </p:nvSpPr>
        <p:spPr bwMode="auto">
          <a:xfrm>
            <a:off x="5651500" y="1989138"/>
            <a:ext cx="720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2412" name="Text Box 28">
            <a:extLst>
              <a:ext uri="{FF2B5EF4-FFF2-40B4-BE49-F238E27FC236}">
                <a16:creationId xmlns:a16="http://schemas.microsoft.com/office/drawing/2014/main" id="{D24B9464-F036-8E41-86FF-F7823187E1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2636838"/>
            <a:ext cx="35274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400" dirty="0"/>
              <a:t> -2     +2        -2     +2</a:t>
            </a:r>
          </a:p>
        </p:txBody>
      </p:sp>
      <p:sp>
        <p:nvSpPr>
          <p:cNvPr id="272413" name="Text Box 29">
            <a:extLst>
              <a:ext uri="{FF2B5EF4-FFF2-40B4-BE49-F238E27FC236}">
                <a16:creationId xmlns:a16="http://schemas.microsoft.com/office/drawing/2014/main" id="{A2383238-2FE1-EB46-A523-E5D5D2ACF7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51500" y="1557338"/>
            <a:ext cx="6492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400"/>
              <a:t>+1</a:t>
            </a:r>
          </a:p>
        </p:txBody>
      </p:sp>
      <p:sp>
        <p:nvSpPr>
          <p:cNvPr id="272414" name="Text Box 30">
            <a:extLst>
              <a:ext uri="{FF2B5EF4-FFF2-40B4-BE49-F238E27FC236}">
                <a16:creationId xmlns:a16="http://schemas.microsoft.com/office/drawing/2014/main" id="{AC2C5575-40F7-2947-AA9D-CB5D4A1449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0563" y="5214938"/>
            <a:ext cx="46434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dirty="0"/>
              <a:t>    1         0         1       0</a:t>
            </a:r>
          </a:p>
        </p:txBody>
      </p:sp>
      <p:sp>
        <p:nvSpPr>
          <p:cNvPr id="272415" name="Text Box 31">
            <a:extLst>
              <a:ext uri="{FF2B5EF4-FFF2-40B4-BE49-F238E27FC236}">
                <a16:creationId xmlns:a16="http://schemas.microsoft.com/office/drawing/2014/main" id="{94DC32C6-2C13-8744-96FD-F4803166EB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5825" y="1773238"/>
            <a:ext cx="10080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>
                <a:solidFill>
                  <a:srgbClr val="3333CC"/>
                </a:solidFill>
              </a:rPr>
              <a:t>выход</a:t>
            </a:r>
          </a:p>
        </p:txBody>
      </p:sp>
      <p:sp>
        <p:nvSpPr>
          <p:cNvPr id="272416" name="Text Box 32">
            <a:extLst>
              <a:ext uri="{FF2B5EF4-FFF2-40B4-BE49-F238E27FC236}">
                <a16:creationId xmlns:a16="http://schemas.microsoft.com/office/drawing/2014/main" id="{08922766-284E-8B4D-8A13-185B3D4714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99200" y="5805488"/>
            <a:ext cx="10096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>
                <a:solidFill>
                  <a:srgbClr val="3333CC"/>
                </a:solidFill>
              </a:rPr>
              <a:t>вход</a:t>
            </a:r>
          </a:p>
        </p:txBody>
      </p:sp>
      <p:graphicFrame>
        <p:nvGraphicFramePr>
          <p:cNvPr id="272417" name="Object 33">
            <a:extLst>
              <a:ext uri="{FF2B5EF4-FFF2-40B4-BE49-F238E27FC236}">
                <a16:creationId xmlns:a16="http://schemas.microsoft.com/office/drawing/2014/main" id="{067B7947-DFF4-0E44-A687-03A77EE47D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106267"/>
              </p:ext>
            </p:extLst>
          </p:nvPr>
        </p:nvGraphicFramePr>
        <p:xfrm>
          <a:off x="2339752" y="6270625"/>
          <a:ext cx="1698625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54" name="Equation" r:id="rId3" imgW="15214600" imgH="5270500" progId="Equation.3">
                  <p:embed/>
                </p:oleObj>
              </mc:Choice>
              <mc:Fallback>
                <p:oleObj name="Equation" r:id="rId3" imgW="15214600" imgH="5270500" progId="Equation.3">
                  <p:embed/>
                  <p:pic>
                    <p:nvPicPr>
                      <p:cNvPr id="0" name="Object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9752" y="6270625"/>
                        <a:ext cx="1698625" cy="587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0FC8450-F295-E445-B3D7-C586DD737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7FB5-90C1-DE4B-8DE6-8E48EDE76C4A}" type="slidenum">
              <a:rPr lang="en-US" altLang="ru-RU" smtClean="0"/>
              <a:pPr/>
              <a:t>27</a:t>
            </a:fld>
            <a:endParaRPr lang="en-US" altLang="ru-RU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60E44B-802B-7543-B186-CBC23204B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Вероятностные генеративные модели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3D2FDF45-5148-3748-AF24-8DEE5C8933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417638"/>
                <a:ext cx="8229600" cy="4708525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Модели с линейными границами принятия решений возникают из простых предположений о распределении данных. </a:t>
                </a:r>
                <a:endParaRPr lang="en-US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Генеративный подход моделирует условные плотности классов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а также априорные распределения классов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и использует их для вычисления апостериорной вероятности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теореме Байеса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</a:t>
                </a:r>
                <a:endParaRPr lang="en-US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 связи с этим апостериорная вероятность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 задаче бинарной классификации определяется следующим образом:</a:t>
                </a:r>
                <a:r>
                  <a:rPr lang="ru-RU" dirty="0">
                    <a:effectLst/>
                  </a:rPr>
                  <a:t> </a:t>
                </a:r>
                <a:endParaRPr lang="en-US" dirty="0">
                  <a:effectLst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f>
                        <m:f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</m:d>
                        </m:den>
                      </m:f>
                      <m:r>
                        <a:rPr lang="ru-RU" sz="2000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0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ru-RU" sz="2000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ru-RU" sz="20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unc>
                            <m:funcPr>
                              <m:ctrlPr>
                                <a:rPr lang="ru-RU" sz="20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ru-RU" sz="20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a:rPr lang="ru-RU" sz="20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e>
                              </m:d>
                            </m:e>
                          </m:func>
                        </m:den>
                      </m:f>
                      <m:r>
                        <a:rPr lang="ru-RU" sz="2000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2000" i="1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d>
                        <m:dPr>
                          <m:ctrlP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ru-RU" sz="20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</m:d>
                      <m:r>
                        <a:rPr lang="en-US" sz="2000" b="0" i="0" smtClean="0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</a:t>
                </a:r>
                <a:endParaRPr lang="en-US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ru-RU" sz="24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𝛼</m:t>
                      </m:r>
                      <m:r>
                        <a:rPr lang="ru-RU" sz="2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ru-RU" sz="2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f>
                        <m:fPr>
                          <m:ctrlPr>
                            <a:rPr lang="ru-RU" sz="2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2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2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2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ru-RU" sz="2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2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2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2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3D2FDF45-5148-3748-AF24-8DEE5C8933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417638"/>
                <a:ext cx="8229600" cy="4708525"/>
              </a:xfrm>
              <a:blipFill>
                <a:blip r:embed="rId2"/>
                <a:stretch>
                  <a:fillRect l="-617" t="-538" b="-8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F48746F-91B8-3A41-8F14-F9C544D89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016" y="4725144"/>
            <a:ext cx="2705100" cy="201930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D9FF397-6558-C74B-AB96-D256A61C6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28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1215917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81EA79-801D-7249-A53E-511A2EF7A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292"/>
            <a:ext cx="8229600" cy="1143000"/>
          </a:xfrm>
        </p:spPr>
        <p:txBody>
          <a:bodyPr/>
          <a:lstStyle/>
          <a:p>
            <a:r>
              <a:rPr lang="ru-RU" dirty="0"/>
              <a:t>Вероятностные генеративные модели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0EB65BF-EEC4-AB49-8297-5D38E8AD3B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268760"/>
                <a:ext cx="8229600" cy="4708525"/>
              </a:xfrm>
            </p:spPr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Для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&gt;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классов апостериорная вероятность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выглядит следующим образом: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​</m:t>
                                  </m:r>
                                </m:sup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𝑝</m:t>
                                  </m:r>
                                </m:e>
                              </m:nary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​</m:t>
                                  </m:r>
                                </m:sup>
                                <m:e>
                                  <m:r>
                                    <m:rPr>
                                      <m:sty m:val="p"/>
                                    </m:rPr>
                                    <a:rPr lang="ru-RU" sz="18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exp</m:t>
                                  </m:r>
                                </m:e>
                              </m:nary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eqAr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которая известна как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нормализованная экспонента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 может рассматриваться как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многоклассовое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обобщение логистической сигмоидальной функции. Величины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определяются следующим образом: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Нормализованная экспонента также известна как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функция </a:t>
                </a:r>
                <a:r>
                  <a:rPr lang="ru-RU" sz="1800" i="1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softmax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поскольку она представляет собой сглаженную версию функции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max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потому что если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≫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 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∀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≠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то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)≈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)≈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0EB65BF-EEC4-AB49-8297-5D38E8AD3B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268760"/>
                <a:ext cx="8229600" cy="4708525"/>
              </a:xfrm>
              <a:blipFill>
                <a:blip r:embed="rId2"/>
                <a:stretch>
                  <a:fillRect l="-617" t="-538" r="-154" b="-967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4B2403-CCFD-5846-A952-907321761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29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432036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>
            <a:extLst>
              <a:ext uri="{FF2B5EF4-FFF2-40B4-BE49-F238E27FC236}">
                <a16:creationId xmlns:a16="http://schemas.microsoft.com/office/drawing/2014/main" id="{3DF0440E-25F4-9F47-B449-6872D78C75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3200"/>
              <a:t>Представление целевых значений для классификации</a:t>
            </a:r>
          </a:p>
        </p:txBody>
      </p:sp>
      <p:sp>
        <p:nvSpPr>
          <p:cNvPr id="253955" name="Rectangle 3">
            <a:extLst>
              <a:ext uri="{FF2B5EF4-FFF2-40B4-BE49-F238E27FC236}">
                <a16:creationId xmlns:a16="http://schemas.microsoft.com/office/drawing/2014/main" id="{7C9D4A60-AE98-E84C-B249-4B4F2B0FEB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79388" y="1600200"/>
            <a:ext cx="8507412" cy="452596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sz="2000" dirty="0"/>
              <a:t>Если есть только два класса, мы обычно используем один действительный выходной сигнал, который имеет целевые значения 1 для «положительного» класса и 0 (или иногда -1) для другого класса.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Для вероятностных меток классов целевым значением может быть вероятность положительного класса, а выход модели представляет собой вероятность, которую модель назначает положительному классу.</a:t>
            </a:r>
          </a:p>
          <a:p>
            <a:pPr>
              <a:lnSpc>
                <a:spcPct val="90000"/>
              </a:lnSpc>
            </a:pPr>
            <a:r>
              <a:rPr lang="ru" altLang="ru-RU" sz="2000" dirty="0"/>
              <a:t>Если имеется N классов, мы часто используем вектор из N целевых значений, содержащий одну 1 для правильного класса и нули в остальных местах.</a:t>
            </a:r>
          </a:p>
          <a:p>
            <a:pPr lvl="1">
              <a:lnSpc>
                <a:spcPct val="90000"/>
              </a:lnSpc>
            </a:pPr>
            <a:r>
              <a:rPr lang="ru" altLang="ru-RU" sz="2000" dirty="0"/>
              <a:t>Для вероятностных меток мы можем затем использовать вектор вероятностей классов в качестве целевого вектора.</a:t>
            </a:r>
          </a:p>
          <a:p>
            <a:pPr>
              <a:lnSpc>
                <a:spcPct val="90000"/>
              </a:lnSpc>
            </a:pPr>
            <a:endParaRPr lang="en-US" altLang="ru-RU" sz="200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9F002118-B11E-7A44-A349-5F29665C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</a:t>
            </a:fld>
            <a:endParaRPr lang="en-US" altLang="ru-RU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CA0FA3-F9AF-F64F-AF8A-A266FD516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04"/>
            <a:ext cx="8229600" cy="1143000"/>
          </a:xfrm>
        </p:spPr>
        <p:txBody>
          <a:bodyPr/>
          <a:lstStyle/>
          <a:p>
            <a:r>
              <a:rPr lang="ru-RU" dirty="0"/>
              <a:t>Вероятностная модель для нормального распределения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4CA37B1-F1B6-5D4A-9142-9C0B865536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4004"/>
                <a:ext cx="8229600" cy="4982159"/>
              </a:xfrm>
            </p:spPr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Гауссовские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распределения могут быть использованы для моделирования непрерывных переменных. Предполагая, что все классы имеют одинаковую ковариационную матрицу, плотность распределения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определяется как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400" i="1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𝒩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𝒩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𝒩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𝒩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b="1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𝛍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sSup>
                                    <m:sSup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4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p>
                                    <m:sSup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ru-RU" sz="14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Σ</m:t>
                                      </m:r>
                                    </m:e>
                                    <m:sup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b="1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𝛍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e>
                              </m:d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b="1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𝛍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sSup>
                                    <m:sSup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4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p>
                                    <m:sSup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ru-RU" sz="14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Σ</m:t>
                                      </m:r>
                                    </m:e>
                                    <m:sup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−1</m:t>
                                      </m:r>
                                    </m:sup>
                                  </m:sSup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b="1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𝛍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e>
                              </m:d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=(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eqAr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4CA37B1-F1B6-5D4A-9142-9C0B865536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4004"/>
                <a:ext cx="8229600" cy="4982159"/>
              </a:xfrm>
              <a:blipFill>
                <a:blip r:embed="rId2"/>
                <a:stretch>
                  <a:fillRect l="-617" t="-763" b="-636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EED2497-F6B6-1C4D-B6CF-5EA08A4F3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30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40394610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767650-CB6A-2247-AA2E-4DDEF6F4B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Вероятностная модель для нормального распределения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031009B-45F4-094A-B998-08796D3A36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d>
                        <m:d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</m:d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d>
                        <m:d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ru-RU" sz="1800" b="0" i="0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e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f>
                            <m:f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𝑝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𝒞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eqAr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Обратите внимание, что априорные вероятности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входят через параметр смещения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тем самым создавая параллельные сдвиги границы решения.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031009B-45F4-094A-B998-08796D3A36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AAB5E9F-CDE1-DF4D-B65E-9AFB2F1B4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31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5405840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755454-6A0D-DF4C-B719-F88DAEC5B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Вероятностная модель для нормального распределения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19F3A7B-B695-1249-BB20-C1026BA919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1"/>
                <a:ext cx="8229600" cy="132474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Ослабляя предположение об общей ковариационной матрице для классов, позволяя каждому классу иметь собственную ковариационную матрицу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32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0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Σ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мы получаем квадратичные функции от </a:t>
                </a:r>
                <a14:m>
                  <m:oMath xmlns:m="http://schemas.openxmlformats.org/officeDocument/2006/math">
                    <m:r>
                      <a:rPr lang="ru-RU" sz="20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</m:oMath>
                </a14:m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что приводит к </a:t>
                </a:r>
                <a:r>
                  <a:rPr lang="ru-RU" sz="20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квадратичному дискриминанту</a:t>
                </a:r>
                <a:r>
                  <a:rPr lang="ru-RU" sz="20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  <a:r>
                  <a:rPr lang="ru-RU" sz="3200" dirty="0">
                    <a:effectLst/>
                  </a:rPr>
                  <a:t> </a:t>
                </a:r>
                <a:endParaRPr lang="ru-RU" sz="3200" dirty="0"/>
              </a:p>
              <a:p>
                <a:pPr marL="0" indent="0">
                  <a:buNone/>
                </a:pPr>
                <a:endParaRPr lang="ru-RU" sz="20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19F3A7B-B695-1249-BB20-C1026BA919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1"/>
                <a:ext cx="8229600" cy="1324744"/>
              </a:xfrm>
              <a:blipFill>
                <a:blip r:embed="rId2"/>
                <a:stretch>
                  <a:fillRect l="-772" t="-2857" r="-309" b="-40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89E5E9B-26C1-8744-897D-F82872397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157" y="3318850"/>
            <a:ext cx="3600400" cy="36004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83CEA13-E2E9-444F-AA23-A0A591CFB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3318850"/>
            <a:ext cx="3466728" cy="3466728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BE36C07-0367-CE41-B976-B03AB93EA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32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2766019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CC51D7-B815-8141-9824-70FB48717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/>
              <a:t>Вероятностная модель для нормального распределения</a:t>
            </a:r>
            <a:r>
              <a:rPr lang="en-US" sz="3200" dirty="0"/>
              <a:t> </a:t>
            </a:r>
            <a:r>
              <a:rPr lang="en-US" sz="3200" dirty="0" err="1"/>
              <a:t>д</a:t>
            </a:r>
            <a:r>
              <a:rPr lang="ru-RU" sz="3200" dirty="0"/>
              <a:t>ля нескольких классов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4AAC0E-8DAC-DD46-9A4F-62A5B83AA87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600" i="1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d>
                            <m:d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sSup>
                                    <m:sSupPr>
                                      <m:ctrlP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/</m:t>
                                      </m:r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d>
                            <m:d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|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Σ</m:t>
                                  </m:r>
                                  <m:sSup>
                                    <m:sSupPr>
                                      <m:ctrlP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|</m:t>
                                      </m:r>
                                    </m:e>
                                    <m:sup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/</m:t>
                                      </m:r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)+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d>
                            <m:d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sSup>
                                    <m:sSupPr>
                                      <m:ctrlP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/</m:t>
                                      </m:r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d>
                            <m:d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|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Σ</m:t>
                                  </m:r>
                                  <m:sSup>
                                    <m:sSupPr>
                                      <m:ctrlP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|</m:t>
                                      </m:r>
                                    </m:e>
                                    <m:sup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  <m:r>
                                        <a:rPr lang="ru-RU" sz="16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/</m:t>
                                      </m:r>
                                      <m:r>
                                        <a:rPr lang="ru-RU" sz="16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𝐵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𝑄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1600" b="0" i="1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</m:e>
                      </m:eqAr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</a:t>
                </a: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де</a:t>
                </a:r>
                <a:r>
                  <a:rPr lang="en-US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1600" i="1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𝐴</m:t>
                    </m:r>
                    <m: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ln</m:t>
                    </m:r>
                    <m:d>
                      <m:d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16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ru-RU" sz="16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16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ru-RU" sz="16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r>
                              <a:rPr lang="ru-RU" sz="1600" i="1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𝜋</m:t>
                            </m:r>
                            <m:sSup>
                              <m:sSupPr>
                                <m:ctrlPr>
                                  <a:rPr lang="ru-RU" sz="16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ru-RU" sz="16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  <m:r>
                                  <a:rPr lang="ru-RU" sz="1600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/</m:t>
                                </m:r>
                                <m:r>
                                  <a:rPr lang="ru-RU" sz="1600" i="1">
                                    <a:effectLst/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1600" b="0" i="1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6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𝐵</m:t>
                    </m:r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ln</m:t>
                    </m:r>
                    <m:d>
                      <m:d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1600" i="1"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ru-RU" sz="1600" i="1"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ru-RU" sz="1600"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|</m:t>
                            </m:r>
                            <m:r>
                              <m:rPr>
                                <m:sty m:val="p"/>
                              </m:rPr>
                              <a:rPr lang="ru-RU" sz="1600"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Σ</m:t>
                            </m:r>
                            <m:sSup>
                              <m:sSupPr>
                                <m:ctrlPr>
                                  <a:rPr lang="ru-RU" sz="1600" i="1"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sz="1600"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|</m:t>
                                </m:r>
                              </m:e>
                              <m:sup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  <m:r>
                                  <a:rPr lang="ru-RU" sz="1600"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/</m:t>
                                </m:r>
                                <m:r>
                                  <a:rPr lang="ru-RU" sz="1600" i="1">
                                    <a:latin typeface="Cambria Math" panose="02040503050406030204" pitchFamily="18" charset="0"/>
                                    <a:ea typeface="Aptos" panose="020B000402020202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1600" b="0" i="0" smtClean="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6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𝑄</m:t>
                    </m:r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6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</m:t>
                    </m:r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ru-RU" sz="1600" b="1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sup>
                    </m:sSup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ru-RU" sz="1600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Σ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r>
                      <a:rPr lang="ru-RU" sz="1600" b="1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en-US" sz="1600" b="1" i="1" smtClean="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b="1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ru-RU" sz="1600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Σ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𝜇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b="1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6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</m:t>
                    </m:r>
                    <m:f>
                      <m:f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sSubSup>
                      <m:sSubSup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ru-RU" sz="1600" b="1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𝛍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sup>
                    </m:sSubSup>
                    <m:sSup>
                      <m:sSup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ru-RU" sz="1600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Σ</m:t>
                        </m:r>
                      </m:e>
                      <m:sup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b="1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𝛍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ln</m:t>
                    </m:r>
                    <m:r>
                      <a:rPr lang="ru-RU" sz="16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6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6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𝒞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​</m:t>
                                  </m:r>
                                </m:sup>
                                <m:e>
                                  <m:r>
                                    <m:rPr>
                                      <m:sty m:val="p"/>
                                    </m:rPr>
                                    <a:rPr lang="ru-RU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exp</m:t>
                                  </m:r>
                                </m:e>
                              </m:nary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𝑄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m:rPr>
                                  <m:sty m:val="p"/>
                                </m:rP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ru-RU" sz="1600" b="1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𝐰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p>
                              </m:sSubSup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exp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𝑄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​</m:t>
                                  </m:r>
                                </m:sup>
                                <m:e>
                                  <m:r>
                                    <m:rPr>
                                      <m:sty m:val="p"/>
                                    </m:rPr>
                                    <a:rPr lang="ru-RU" sz="16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exp</m:t>
                                  </m:r>
                                </m:e>
                              </m:nary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ru-RU" sz="1600" b="1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𝐰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p>
                              </m:sSubSup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</m:eqAr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определяется следующим образом: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sSubSup>
                        <m:sSub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bSup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Следовательно, мы видим, что для </a:t>
                </a:r>
                <a14:m>
                  <m:oMath xmlns:m="http://schemas.openxmlformats.org/officeDocument/2006/math"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&gt;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классов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являются линейными функциями от 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поскольку квадратичные члены взаимно компенсируют друг друга из-за общих ковариаций.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4AAC0E-8DAC-DD46-9A4F-62A5B83AA8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63" b="-103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CE1D295-EA5F-B240-93B3-C1B1E302E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33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5229681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7C1680-43EF-8C4F-9FBA-F047FD0F0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методом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5CBAA2A6-DEDA-E444-8160-8367380076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Имея набор данных, включающий наблюдения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</m:oMath>
                </a14:m>
                <a:r>
                  <a:rPr lang="ru-RU" sz="1800" b="1" dirty="0"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 соответствующие метки классов, мы можем определить параметры условных плотностей классов и априорных вероятностей классов, используя метод максимального правдоподобия. Предположим, что нам дан набор данных </a:t>
                </a:r>
                <a14:m>
                  <m:oMath xmlns:m="http://schemas.openxmlformats.org/officeDocument/2006/math"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{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обозначает класс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обозначает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Тогда для точки данных,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𝐱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принадлежащей классу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(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), имеем: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Аналогично, для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(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),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)=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1−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Таким образом, функция правдоподобия определяется как: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𝐭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𝐗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[</m:t>
                          </m:r>
                        </m:e>
                      </m:nary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]</m:t>
                          </m:r>
                        </m:e>
                        <m:sup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sup>
                      </m:s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5CBAA2A6-DEDA-E444-8160-8367380076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840" b="-3753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534591-619D-F24B-A99C-EDB760EE5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34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1472725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D3E59-46BB-4046-86C0-7115AEB8E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методом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63EB8DD-80DB-C54B-9931-E268657605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4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Л</a:t>
                </a: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огарифм правдоподобия выглядит следующим образом: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4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4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𝐭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ru-RU" sz="14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𝐗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4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Σ</m:t>
                      </m:r>
                      <m:r>
                        <a:rPr lang="ru-RU" sz="1400" smtClean="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d>
                        <m:d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𝒩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Σ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d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+(</m:t>
                      </m:r>
                      <m:r>
                        <a:rPr lang="ru-RU" sz="14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d>
                        <m:d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)+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𝒩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Σ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ru-RU" sz="14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180"/>
                  </a:spcBef>
                  <a:spcAft>
                    <a:spcPts val="180"/>
                  </a:spcAft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Приравняв производную </a:t>
                </a:r>
                <a14:m>
                  <m:oMath xmlns:m="http://schemas.openxmlformats.org/officeDocument/2006/math">
                    <m:r>
                      <a:rPr lang="ru-RU" sz="14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к нулю, получим,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400" i="1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𝐭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𝐗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Σ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{</m:t>
                              </m:r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)}=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</m:e>
                          </m:nary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)⇔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</m:eqArr>
                    </m:oMath>
                  </m:oMathPara>
                </a14:m>
                <a:endParaRPr lang="ru-RU" sz="14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Как и ожидалось, максимальная оценка правдоподобия для </a:t>
                </a:r>
                <a14:m>
                  <m:oMath xmlns:m="http://schemas.openxmlformats.org/officeDocument/2006/math">
                    <m:r>
                      <a:rPr lang="ru-RU" sz="14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— это просто доля точек в классе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buNone/>
                </a:pPr>
                <a:endParaRPr lang="ru-RU" sz="20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63EB8DD-80DB-C54B-9931-E268657605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09" t="-7283" b="-1316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21A6BBA-0DEF-7E4A-9279-6543B95B1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35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7004419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95403-8229-D440-A003-4B6E5D642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методом максимального правдоподобия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BC5E3CB-89C1-FF4D-A113-A7BF2A7E8D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417638"/>
                <a:ext cx="8229600" cy="4525963"/>
              </a:xfrm>
            </p:spPr>
            <p:txBody>
              <a:bodyPr/>
              <a:lstStyle/>
              <a:p>
                <a:pPr marL="0" lvl="0" indent="0">
                  <a:spcBef>
                    <a:spcPts val="180"/>
                  </a:spcBef>
                  <a:spcAft>
                    <a:spcPts val="180"/>
                  </a:spcAft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Приравняв производную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4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𝛍</m:t>
                        </m:r>
                      </m:e>
                      <m:sub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 нулю, получим,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𝐭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𝐗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Σ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𝒩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Σ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d>
                            <m:dPr>
                              <m:begChr m:val="["/>
                              <m:endChr m:val="]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nary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Σ</m:t>
                                  </m:r>
                                </m:e>
                                <m:sup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𝐱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b="1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𝛍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d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</m:e>
                          </m:nary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limUpp>
                            <m:limUpp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limUppPr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⇔</m:t>
                              </m:r>
                            </m:e>
                            <m:lim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  <m:r>
                                    <a:rPr lang="ru-RU" sz="14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</m:nary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lim>
                          </m:limUpp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⇔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𝛍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eqArr>
                    </m:oMath>
                  </m:oMathPara>
                </a14:m>
                <a:endParaRPr lang="ru-RU" sz="14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180"/>
                  </a:spcBef>
                  <a:spcAft>
                    <a:spcPts val="180"/>
                  </a:spcAft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Аналогично, соответствующий результат для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4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𝛍</m:t>
                        </m:r>
                      </m:e>
                      <m:sub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𝛍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</m:e>
                      </m:nary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4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−1</m:t>
                      </m:r>
                      <m:r>
                        <a:rPr lang="ru-RU" sz="14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b>
                        <m:sSub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𝐱</m:t>
                          </m:r>
                        </m:e>
                        <m: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ru-RU" sz="14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Наконец, решение для общей ковариационной матрицы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ru-RU" sz="14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Σ</m:t>
                    </m:r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похоже на решение, полученное для многомерного </a:t>
                </a:r>
                <a:r>
                  <a:rPr lang="ru-RU" sz="14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гауссовского</a:t>
                </a: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распределения, где матрица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ru-RU" sz="14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Σ</m:t>
                    </m:r>
                    <m:r>
                      <a:rPr lang="ru-RU" sz="1400" b="0" i="0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определена. </a:t>
                </a:r>
              </a:p>
              <a:p>
                <a:pPr marL="0" indent="0">
                  <a:buNone/>
                </a:pPr>
                <a:r>
                  <a:rPr lang="ru-RU" sz="1400" b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Подгонка гауссовых распределений к классам не является устойчивой к выбросам, поскольку оценка максимального правдоподобия гауссовой функции сама по себе не является устойчивой.</a:t>
                </a:r>
                <a:r>
                  <a:rPr lang="ru-RU" sz="1100" b="1" dirty="0">
                    <a:effectLst/>
                  </a:rPr>
                  <a:t> </a:t>
                </a:r>
                <a:endParaRPr lang="ru-RU" sz="1600" b="1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BC5E3CB-89C1-FF4D-A113-A7BF2A7E8D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417638"/>
                <a:ext cx="8229600" cy="4525963"/>
              </a:xfrm>
              <a:blipFill>
                <a:blip r:embed="rId2"/>
                <a:stretch>
                  <a:fillRect l="-309" t="-8939" b="-1676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D67F91A-5D25-CE45-9768-F20B08157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36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1809225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CAB246-3DFC-A247-A77E-3A6C4A52A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Дискретные признаки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810F006-4920-AF4E-AD79-B93FAC388B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4983162"/>
              </a:xfrm>
            </p:spPr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Рассмотрим случай дискретных бинарных значений признаков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∈{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При наличии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𝐷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входных данных общее распределение будет соответствовать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e>
                      <m:sup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𝐷</m:t>
                        </m:r>
                      </m:sup>
                    </m:sSup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−1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независимым переменным. При использовании </a:t>
                </a:r>
                <a:r>
                  <a:rPr lang="ru-RU" sz="12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наивного байесовского </a:t>
                </a: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подхода мы имеем следующие функции плотности распределения, зависящие от класса: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2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2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12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sup>
                        <m:e>
                          <m:sSubSup>
                            <m:sSubSupPr>
                              <m:ctrlP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𝑘𝑖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bSup>
                        </m:e>
                      </m:nary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2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𝑘𝑖</m:t>
                          </m:r>
                        </m:sub>
                      </m:sSub>
                      <m:sSup>
                        <m:sSup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2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ru-RU" sz="12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Для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𝐾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классов, подставляя в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ln</m:t>
                    </m:r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2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200" b="1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ru-RU" sz="12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200" i="1"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20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))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получаем,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2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12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sup>
                        <m:e>
                          <m:d>
                            <m:dPr>
                              <m:ctrlP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m:rPr>
                                  <m:sty m:val="p"/>
                                </m:rP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ln</m:t>
                              </m:r>
                              <m:sSub>
                                <m:sSub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𝑘𝑖</m:t>
                                  </m:r>
                                </m:sub>
                              </m:sSub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+(</m:t>
                              </m:r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  <m:r>
                                <m:rPr>
                                  <m:sty m:val="p"/>
                                </m:rP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ln</m:t>
                              </m:r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𝑘𝑖</m:t>
                                  </m:r>
                                </m:sub>
                              </m:sSub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d>
                        </m:e>
                      </m:nary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2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2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 более общем случае, когда дискретные переменные могут принимать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&gt;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состояния, функции плотности распределения, зависящие от класса, определяются следующим образом: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2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2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12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sup>
                        <m:e>
                          <m:nary>
                            <m:naryPr>
                              <m:chr m:val="∏"/>
                              <m:limLoc m:val="undOvr"/>
                              <m:ctrlP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𝑘𝑖𝑚</m:t>
                                  </m:r>
                                </m:sub>
                                <m:sup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  <m:r>
                                    <a:rPr lang="ru-RU" sz="12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2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b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ru-RU" sz="12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𝜙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создаётся схема двоичного 1 в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кодирования, где только одно из значений равно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𝜙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,…,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𝜙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2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b>
                        <m:r>
                          <a:rPr lang="ru-RU" sz="12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𝑀</m:t>
                        </m:r>
                      </m:sub>
                    </m:sSub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ru-RU" sz="1200" b="0" i="0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ru-RU" sz="1200" b="0" i="1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</m:oMath>
                </a14:m>
                <a:r>
                  <a:rPr lang="en-US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 </a:t>
                </a:r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а все остальные равны </a:t>
                </a:r>
                <a14:m>
                  <m:oMath xmlns:m="http://schemas.openxmlformats.org/officeDocument/2006/math"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Таким образом, подставляя выражение выше в </a:t>
                </a:r>
                <a14:m>
                  <m:oMath xmlns:m="http://schemas.openxmlformats.org/officeDocument/2006/math"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2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4.63</m:t>
                    </m:r>
                    <m:r>
                      <a:rPr lang="ru-RU" sz="12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2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получаем: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2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12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sup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  <m:r>
                                <a:rPr lang="ru-RU" sz="12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2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12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𝜙</m:t>
                                  </m:r>
                                  <m:r>
                                    <a:rPr lang="ru-RU" sz="12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2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e>
                                    <m:sub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𝑚</m:t>
                                      </m:r>
                                    </m:sub>
                                  </m:sSub>
                                  <m:r>
                                    <m:rPr>
                                      <m:sty m:val="p"/>
                                    </m:rPr>
                                    <a:rPr lang="ru-RU" sz="12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ln</m:t>
                                  </m:r>
                                  <m:sSub>
                                    <m:sSubPr>
                                      <m:ctrlP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ru-RU" sz="12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𝑘𝑖𝑚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nary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2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2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ru-RU" sz="12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2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sz="18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810F006-4920-AF4E-AD79-B93FAC388B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4983162"/>
              </a:xfrm>
              <a:blipFill>
                <a:blip r:embed="rId2"/>
                <a:stretch>
                  <a:fillRect t="-254" r="-154" b="-1323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4EAF64-D4DE-CF40-A15D-8E8CAFA8B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37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0047253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C16A61-EFB2-3040-884F-FB8F92EB3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Вероятностные дискриминационные модели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204ACC1-9F1E-0645-8E6B-0B359B2782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Альтернативный подход, называемый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дискриминационным обучением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заключается в непосредственной максимизации функции правдоподобия, определенной через условное распределение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  <a:endParaRPr lang="en-US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Рассмотрим задачу бинарной классификации. При анализе генеративных подходов мы увидели, что при достаточно общих предположениях апостериорная вероятность класса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𝒞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может быть выражена как логистический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сигмоид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действующий на линейную функцию входных векторов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𝐱</m:t>
                    </m:r>
                  </m:oMath>
                </a14:m>
                <a:r>
                  <a:rPr lang="en-US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или вектора признаков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𝛟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так что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𝛟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𝛟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𝛟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 терминологии статистики эта модель известна как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логистическая регрессия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хотя это модель классификации.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204ACC1-9F1E-0645-8E6B-0B359B2782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84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C3F1136-2294-2D40-A442-F388270A9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38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5262425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9528D1-9897-8D4D-A7AF-6AE66894C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Фиксированные базисные функции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4398866-FA2B-204B-AF80-255B846A1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840" y="1474440"/>
            <a:ext cx="4114800" cy="411480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D50A587-3D44-B347-8EA4-F667EB5D6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656" y="1474440"/>
            <a:ext cx="4114800" cy="4114800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2771C9D-5F7A-AC46-ABC0-D2B8E060A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39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338559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26" name="Rectangle 2">
            <a:extLst>
              <a:ext uri="{FF2B5EF4-FFF2-40B4-BE49-F238E27FC236}">
                <a16:creationId xmlns:a16="http://schemas.microsoft.com/office/drawing/2014/main" id="{2BB99C92-B3A8-6B4F-A7BA-EC53FB31C1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dirty="0"/>
              <a:t>Три подхода к классификации</a:t>
            </a:r>
          </a:p>
        </p:txBody>
      </p:sp>
      <p:sp>
        <p:nvSpPr>
          <p:cNvPr id="257027" name="Rectangle 3">
            <a:extLst>
              <a:ext uri="{FF2B5EF4-FFF2-40B4-BE49-F238E27FC236}">
                <a16:creationId xmlns:a16="http://schemas.microsoft.com/office/drawing/2014/main" id="{D2F082B5-46D0-DE49-9271-6F2C6132CC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412875"/>
            <a:ext cx="8507288" cy="50688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" altLang="ru-RU" sz="1800" dirty="0"/>
              <a:t>Используйте дискриминантные функции напрямую, без вероятностей:</a:t>
            </a:r>
          </a:p>
          <a:p>
            <a:pPr lvl="1">
              <a:lnSpc>
                <a:spcPct val="90000"/>
              </a:lnSpc>
            </a:pPr>
            <a:r>
              <a:rPr lang="ru" altLang="ru-RU" sz="1800" dirty="0"/>
              <a:t>Преобразовать входной вектор в одно или несколько действительных значений, чтобы можно было применить простую операцию (например, определение порога) для получения класса.</a:t>
            </a:r>
          </a:p>
          <a:p>
            <a:pPr lvl="2">
              <a:lnSpc>
                <a:spcPct val="90000"/>
              </a:lnSpc>
            </a:pPr>
            <a:r>
              <a:rPr lang="ru" altLang="ru-RU" sz="1600" dirty="0"/>
              <a:t>Действительные значения следует выбирать так, чтобы максимально использовать полезную информацию о метке класса, содержащуюся в действительном значении.</a:t>
            </a:r>
          </a:p>
          <a:p>
            <a:pPr>
              <a:lnSpc>
                <a:spcPct val="90000"/>
              </a:lnSpc>
            </a:pPr>
            <a:r>
              <a:rPr lang="ru" altLang="ru-RU" sz="1800" dirty="0"/>
              <a:t>Вывести условные вероятности классов:</a:t>
            </a:r>
          </a:p>
          <a:p>
            <a:pPr lvl="1">
              <a:lnSpc>
                <a:spcPct val="90000"/>
              </a:lnSpc>
            </a:pPr>
            <a:r>
              <a:rPr lang="ru" altLang="ru-RU" sz="1800" dirty="0"/>
              <a:t>Вычислите условную вероятность каждого класса.</a:t>
            </a:r>
          </a:p>
          <a:p>
            <a:pPr lvl="2">
              <a:lnSpc>
                <a:spcPct val="90000"/>
              </a:lnSpc>
            </a:pPr>
            <a:r>
              <a:rPr lang="ru" altLang="ru-RU" sz="1600" dirty="0"/>
              <a:t>Затем примите решение, которое минимизирует некоторую функцию потерь.</a:t>
            </a:r>
          </a:p>
          <a:p>
            <a:pPr>
              <a:lnSpc>
                <a:spcPct val="90000"/>
              </a:lnSpc>
            </a:pPr>
            <a:r>
              <a:rPr lang="ru" altLang="ru-RU" sz="1800" dirty="0"/>
              <a:t>Сравните вероятность ввода в отдельных, специфичных для класса, генеративных моделях.</a:t>
            </a:r>
          </a:p>
          <a:p>
            <a:pPr lvl="1">
              <a:lnSpc>
                <a:spcPct val="90000"/>
              </a:lnSpc>
            </a:pPr>
            <a:r>
              <a:rPr lang="ru" altLang="ru-RU" sz="1800" dirty="0"/>
              <a:t>Например, обучите многомерную гауссову функцию по входным векторам каждого класса и посмотрите, какая гауссова функция сделает вектор тестовых данных наиболее вероятным. </a:t>
            </a:r>
            <a:r>
              <a:rPr lang="ru" altLang="ru-RU" sz="1800" dirty="0">
                <a:solidFill>
                  <a:srgbClr val="0000CC"/>
                </a:solidFill>
              </a:rPr>
              <a:t>(Это лучший вариант?)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ru-RU" sz="1800" dirty="0"/>
          </a:p>
        </p:txBody>
      </p:sp>
      <p:graphicFrame>
        <p:nvGraphicFramePr>
          <p:cNvPr id="257028" name="Object 4">
            <a:extLst>
              <a:ext uri="{FF2B5EF4-FFF2-40B4-BE49-F238E27FC236}">
                <a16:creationId xmlns:a16="http://schemas.microsoft.com/office/drawing/2014/main" id="{84D4E57D-9411-194A-B1BD-91EFD440D4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934994"/>
              </p:ext>
            </p:extLst>
          </p:nvPr>
        </p:nvGraphicFramePr>
        <p:xfrm>
          <a:off x="5364088" y="3059113"/>
          <a:ext cx="2736850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065" name="Equation" r:id="rId3" imgW="24282400" imgH="5270500" progId="Equation.3">
                  <p:embed/>
                </p:oleObj>
              </mc:Choice>
              <mc:Fallback>
                <p:oleObj name="Equation" r:id="rId3" imgW="24282400" imgH="52705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64088" y="3059113"/>
                        <a:ext cx="2736850" cy="593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95A1F17-20BC-0D4D-AFE3-27F33D392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</a:t>
            </a:fld>
            <a:endParaRPr lang="en-US" altLang="ru-RU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BFAE7F-E9AC-244D-AD21-6EA817225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733"/>
            <a:ext cx="8229600" cy="1143000"/>
          </a:xfrm>
        </p:spPr>
        <p:txBody>
          <a:bodyPr/>
          <a:lstStyle/>
          <a:p>
            <a:r>
              <a:rPr lang="ru-RU" dirty="0"/>
              <a:t>Логистическая регрессия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812051AB-FE02-1947-A8E3-F57B387452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Одним из преимуществ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дискриминативного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подхода является то, что обычно требуется определять меньше адаптивных параметров. Для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-мерного пространства признаков эта модель имеет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настраиваемые параметры. В отличие от этого, генеративная модель, использующая условные плотности гауссовых классов, использовала бы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параметров для средних значений 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𝑀</m:t>
                    </m:r>
                    <m:d>
                      <m:d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𝑀</m:t>
                        </m:r>
                        <m:r>
                          <a:rPr lang="ru-RU" sz="18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параметров для (общей) ковариационной матрицы.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спользуем метод максимального правдоподобия для определения параметров модели логистической регрессии. Для набора данных </a:t>
                </a:r>
                <a14:m>
                  <m:oMath xmlns:m="http://schemas.openxmlformats.org/officeDocument/2006/math"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{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𝛟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∈{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}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функция правдоподобия определяется как: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𝐭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𝚽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e>
                      </m:nary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sup>
                      </m:s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𝒞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sup>
                      </m:s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∏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sSubSup>
                            <m:sSub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sup>
                          </m:sSubSup>
                        </m:e>
                      </m:nary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{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}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Максимальное правдоподобие эквивалентно минимуму отрицательного логарифма правдоподобия, что дает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функцию ошибки кросс-энтропии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𝐸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𝐭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𝚽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812051AB-FE02-1947-A8E3-F57B387452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66018"/>
                <a:ext cx="8229600" cy="4525963"/>
              </a:xfrm>
              <a:blipFill>
                <a:blip r:embed="rId2"/>
                <a:stretch>
                  <a:fillRect l="-617" t="-559" r="-1080" b="-4441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08E4B93-09D8-5542-A26A-5BA3A5CA1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40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6694476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D1577A-24C8-A348-9CCB-6E1AFB653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функция ошибок называется кросс-энтропией?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6EEE02B-8B8F-CD41-88E1-3894E0B347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579296" cy="4525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Перекрёстная энтропия для дискретных распределений вероятностей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и </a:t>
                </a:r>
                <a14:m>
                  <m:oMath xmlns:m="http://schemas.openxmlformats.org/officeDocument/2006/math">
                    <m:r>
                      <a:rPr lang="ru-RU" sz="1800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𝑞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определяется как 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𝐻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𝑞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)=</m:t>
                    </m:r>
                    <m:nary>
                      <m:naryPr>
                        <m:chr m:val="∑"/>
                        <m:limLoc m:val="undOvr"/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sub>
                      <m:sup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​</m:t>
                        </m:r>
                      </m:sup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</m:nary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  <m:r>
                      <m:rPr>
                        <m:sty m:val="p"/>
                      </m:rP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log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𝑞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Поскольку мы предполагаем, что целевые переменные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— это вероятности, принимающие только экстремальные значения ,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или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— распределение вероятностей, то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𝐸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можно интерпретировать как перекрёстную энтропию целевых переменных и апостериорного распределения вероятностей.</a:t>
                </a: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B6EEE02B-8B8F-CD41-88E1-3894E0B347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579296" cy="4525963"/>
              </a:xfrm>
              <a:blipFill>
                <a:blip r:embed="rId2"/>
                <a:stretch>
                  <a:fillRect l="-592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C0D9481-09E6-B54C-866A-A55525AC1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41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4478689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DA10D5-55B9-4746-B124-268A4D95A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6712"/>
          </a:xfrm>
        </p:spPr>
        <p:txBody>
          <a:bodyPr/>
          <a:lstStyle/>
          <a:p>
            <a:r>
              <a:rPr lang="ru-RU" dirty="0"/>
              <a:t>Поиск весов в лог. </a:t>
            </a:r>
            <a:r>
              <a:rPr lang="ru-RU" dirty="0" err="1"/>
              <a:t>регресии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50AF629-6C78-AC45-8B08-C6801C8BD82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763488"/>
                <a:ext cx="8686800" cy="4525963"/>
              </a:xfrm>
            </p:spPr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зяв градиент функции ошибки по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получим,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𝐸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∇ln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𝐭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ru-RU" sz="14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e/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num>
                                <m:den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den>
                          </m:f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ln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limUpp>
                            <m:limUpp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limUppPr>
                            <m:e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</m:e>
                            <m:lim>
                              <m:f>
                                <m:f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num>
                                <m:den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𝑑𝑥</m:t>
                                  </m:r>
                                </m:den>
                              </m:f>
                              <m:r>
                                <m:rPr>
                                  <m:sty m:val="p"/>
                                </m:rP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ln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)=</m:t>
                              </m:r>
                              <m:f>
                                <m:f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𝑓</m:t>
                                      </m:r>
                                    </m:e>
                                    <m:sup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𝑓</m:t>
                                  </m:r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lim>
                          </m:limUpp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nary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den>
                          </m:f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f>
                            <m:f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</m:nary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sSub>
                                <m:sSub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f>
                            <m:f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den>
                          </m:f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/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ru-RU" sz="14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1−</m:t>
                                      </m:r>
                                      <m:sSub>
                                        <m:sSubPr>
                                          <m:ctrlP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ru-RU" sz="14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limUpp>
                            <m:limUpp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limUppPr>
                            <m:e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</m:e>
                            <m:lim/>
                          </m:limUpp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ru-RU" sz="14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400" i="1"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ru-RU" sz="1400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4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4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</m:e>
                          </m:nary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4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4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4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eqArr>
                    </m:oMath>
                  </m:oMathPara>
                </a14:m>
                <a:endParaRPr lang="ru-RU" sz="14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Обратите внимание, что градиент имеет ту же форму, что и градиент функции ошибок суммы квадратов, однако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14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14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содержит нелинейную функцию. В этом случае мы можем использовать последовательный алгоритм (градиентного спуска) для оптимизации параметров.</a:t>
                </a:r>
                <a:endParaRPr lang="ru-RU" sz="20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50AF629-6C78-AC45-8B08-C6801C8BD8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763488"/>
                <a:ext cx="8686800" cy="4525963"/>
              </a:xfrm>
              <a:blipFill>
                <a:blip r:embed="rId2"/>
                <a:stretch>
                  <a:fillRect l="-585" t="-6162" b="-1456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05DDF45-7AED-A142-BD18-BE368570A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42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5999403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E44EBA-BC8F-0240-BD49-4EFC3A493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Итеративный метод наименьших квадратов с пересчетом весов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8D0959A-3453-6847-B75A-2A5C7B3D492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Для логистической регрессии аналитического решения больше не существует из-за нелинейности логистической сигмоидальной функции. Однако функция ошибки по-прежнему выпукла и может быть минимизирована эффективным итерационным методом, основанным на итеративной схеме оптимизации </a:t>
                </a:r>
                <a:r>
                  <a:rPr lang="ru-RU" sz="18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Ньютона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Этот алгоритм использует локальное квадратичное приближение логарифмического правдоподобия и принимает вид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𝑛𝑒𝑤</m:t>
                          </m:r>
                        </m:sup>
                      </m:s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𝑜𝑙𝑑</m:t>
                          </m:r>
                        </m:sup>
                      </m:sSup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𝐇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∇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𝐸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𝐇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— матрица Гессе, элементы которой содержат вторые производные </a:t>
                </a: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𝐸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по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Обратите внимание, что если мы применим алгоритм к модели линейной регрессии, мы получим стандартное решение методом наименьших квадратов.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E8D0959A-3453-6847-B75A-2A5C7B3D49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84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6AD57A1-956B-3842-B2D0-CB36041A5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43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5967591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3C2B9-8ADE-8446-8B9F-02D73211E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Итеративный метод наименьших квадратов с пересчетом весов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59FA799-14D5-374E-B1C2-71C9824C03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Применяя обновление к функции ошибок кросс-энтропии для модели логистической регрессии, получаем: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∇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𝐸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</m:e>
                      </m:nary>
                      <m:sSub>
                        <m:sSub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b>
                        <m:sSub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</m:e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𝐇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∇∇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𝐸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</m:e>
                          </m:nary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6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/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∇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limUpp>
                            <m:limUpp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limUppPr>
                            <m:e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</m:e>
                            <m:lim/>
                          </m:limUpp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600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6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f>
                            <m:f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den>
                          </m:f>
                          <m:sSup>
                            <m:sSup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𝐰</m:t>
                              </m:r>
                            </m:e>
                            <m:sup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</m:e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&amp;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nary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ru-RU" sz="16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𝛟</m:t>
                              </m:r>
                            </m:e>
                            <m:sub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bSup>
                          <m:r>
                            <a:rPr lang="ru-RU" sz="160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𝚽</m:t>
                              </m:r>
                            </m:e>
                            <m:sup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ru-RU" sz="1600" b="1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𝐑</m:t>
                          </m:r>
                          <m:r>
                            <a:rPr lang="ru-RU" sz="1600" b="1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</m:e>
                        <m:e/>
                      </m:eqAr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sz="20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59FA799-14D5-374E-B1C2-71C9824C03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63" t="-3641" b="-235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672BB4-8C39-2241-B284-40CF06044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44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9646928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F935F9-3160-444B-B8B3-1D7914012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Итеративный метод наименьших квадратов с пересчетом весов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1134C81-0D9F-9C4E-927B-374FA29414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600" b="1" i="1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𝐇</m:t>
                      </m:r>
                      <m:r>
                        <a:rPr lang="ru-RU" sz="1600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ru-RU" sz="1600" i="1" smtClean="0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</m:e>
                        <m:sup>
                          <m:r>
                            <a:rPr lang="ru-RU" sz="1600" i="1"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1600" b="1" i="1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𝐑</m:t>
                      </m:r>
                      <m:r>
                        <a:rPr lang="ru-RU" sz="1600" b="1" i="1"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𝚽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𝐑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— диагональная матрица, элементы которой равны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𝑛𝑛</m:t>
                        </m:r>
                      </m:sub>
                    </m:sSub>
                    <m: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600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1−</m:t>
                    </m:r>
                    <m:sSub>
                      <m:sSubPr>
                        <m:ctrlP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ru-RU" sz="16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𝑛</m:t>
                        </m:r>
                      </m:sub>
                    </m:sSub>
                    <m:r>
                      <a:rPr lang="ru-RU" sz="16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Тогда формула обновления принимает вид: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𝑛𝑒𝑤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𝑜𝑙𝑑</m:t>
                          </m:r>
                        </m:sup>
                      </m:sSup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𝐑</m:t>
                      </m:r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𝚽</m:t>
                      </m:r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6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𝚽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Обратите внимание, что гессиан зависит от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  <m:r>
                      <a:rPr lang="ru-RU" sz="1600" b="1" i="1" smtClean="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матрицы весов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𝐑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что соответствует тому факту, что функция ошибки больше не является квадратичной. Таким образом, формулу обновления необходимо применять итеративно, каждый раз используя новый вектор весов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для вычисления изменённой матрицы весов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𝐑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В связи с этим алгоритм называется </a:t>
                </a:r>
                <a:r>
                  <a:rPr lang="ru-RU" sz="16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итеративным методом наименьших квадратов с пересчетом весов </a:t>
                </a: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(</a:t>
                </a:r>
                <a:r>
                  <a:rPr lang="en" sz="16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iterative reweighted least squares </a:t>
                </a:r>
                <a:r>
                  <a:rPr lang="ru-RU" sz="16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- </a:t>
                </a:r>
                <a:r>
                  <a:rPr lang="ru-RU" sz="1600" i="1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IRLS)</a:t>
                </a: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Элементы </a:t>
                </a:r>
                <a14:m>
                  <m:oMath xmlns:m="http://schemas.openxmlformats.org/officeDocument/2006/math">
                    <m:r>
                      <a:rPr lang="ru-RU" sz="16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𝐑</m:t>
                    </m:r>
                  </m:oMath>
                </a14:m>
                <a:r>
                  <a:rPr lang="ru-RU" sz="16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можно интерпретировать как дисперсии, заданные формулой: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𝔼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]=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∈{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}</m:t>
                          </m:r>
                        </m:sub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​</m:t>
                          </m:r>
                        </m:sup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nary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6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𝐱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ru-RU" sz="16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var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]=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𝔼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sSup>
                        <m:sSupPr>
                          <m:ctrlPr>
                            <a:rPr lang="ru-RU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]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𝔼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sSup>
                        <m:sSupPr>
                          <m:ctrlPr>
                            <a:rPr lang="ru-RU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limUpp>
                        <m:limUppPr>
                          <m:ctrlPr>
                            <a:rPr lang="ru-RU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limUppPr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</m:e>
                        <m:lim>
                          <m:sSup>
                            <m:sSupPr>
                              <m:ctrlPr>
                                <a:rPr lang="ru-RU" sz="1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ru-RU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lim>
                      </m:limUpp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𝔼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]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𝔼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[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𝑡</m:t>
                      </m:r>
                      <m:sSup>
                        <m:sSupPr>
                          <m:ctrlPr>
                            <a:rPr lang="ru-RU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𝑥</m:t>
                      </m:r>
                      <m:sSup>
                        <m:sSupPr>
                          <m:ctrlPr>
                            <a:rPr lang="ru-RU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ru-RU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r>
                        <a:rPr lang="ru-RU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ru-RU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6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1134C81-0D9F-9C4E-927B-374FA29414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63" r="-772" b="-2156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8298EC6-95C7-FE45-8A59-476FFC218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45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92849992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CEAC4-9088-CE45-AE01-F8D6199C0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457199"/>
          </a:xfrm>
        </p:spPr>
        <p:txBody>
          <a:bodyPr/>
          <a:lstStyle/>
          <a:p>
            <a:r>
              <a:rPr lang="ru-RU" dirty="0"/>
              <a:t>Пробит-регрессия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3E99EB1-AD43-D84F-982C-CB867701300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692696"/>
                <a:ext cx="8229600" cy="583264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ru-RU" sz="1800" dirty="0">
                    <a:latin typeface="Fd1772405-Identity-H"/>
                  </a:rPr>
                  <a:t>Д</a:t>
                </a:r>
                <a:r>
                  <a:rPr lang="ru-RU" sz="1800" dirty="0">
                    <a:effectLst/>
                    <a:latin typeface="Fd1772405-Identity-H"/>
                  </a:rPr>
                  <a:t>ля </a:t>
                </a:r>
                <a:r>
                  <a:rPr lang="ru-RU" sz="1800" dirty="0">
                    <a:effectLst/>
                    <a:latin typeface="Fd665974-Identity-H"/>
                  </a:rPr>
                  <a:t>многих условных по классу плотностей вероятности, принадлежащих экспоненциальному семейству, полученные апостериорные ве­роятности классов определяются логистическим (или </a:t>
                </a:r>
                <a:r>
                  <a:rPr lang="en" sz="1800" dirty="0" err="1">
                    <a:effectLst/>
                    <a:latin typeface="Fd721004-Identity-H"/>
                  </a:rPr>
                  <a:t>softmax</a:t>
                </a:r>
                <a:r>
                  <a:rPr lang="en" sz="1800" dirty="0">
                    <a:effectLst/>
                    <a:latin typeface="Fd721004-Identity-H"/>
                  </a:rPr>
                  <a:t>) </a:t>
                </a:r>
                <a:r>
                  <a:rPr lang="ru-RU" sz="1800" dirty="0">
                    <a:effectLst/>
                    <a:latin typeface="Fd665974-Identity-H"/>
                  </a:rPr>
                  <a:t>преобразованием, действующим на линейную функцию признаков. Однако не все виды условной по классу плотности вероятности приводят к такой простой форме для апосте­риорных вероятностей (например, если условные по классу плотности вероятно­сти</a:t>
                </a:r>
                <a:r>
                  <a:rPr lang="ru-RU" sz="1800" dirty="0">
                    <a:latin typeface="Fd665974-Identity-H"/>
                  </a:rPr>
                  <a:t> </a:t>
                </a:r>
                <a:r>
                  <a:rPr lang="ru-RU" sz="1800" dirty="0">
                    <a:effectLst/>
                    <a:latin typeface="Fd665974-Identity-H"/>
                  </a:rPr>
                  <a:t>моделируются с использованием смесей нормальных распределений). Это говорит о том, что, возможно, стоит изучить другие типы дискриминантных вероятностных моделей.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b="0" i="1" smtClean="0">
                          <a:effectLst/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  <m:t>=1</m:t>
                          </m:r>
                        </m:e>
                        <m:e>
                          <m: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sz="1800" b="0" i="1" smtClean="0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effectLst/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ru-RU" sz="1800" b="0" i="1" smtClean="0">
                          <a:effectLst/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sz="1800" b="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:r>
                  <a:rPr lang="en-US" sz="1800" dirty="0" err="1">
                    <a:latin typeface="Fd665974-Identity-H"/>
                  </a:rPr>
                  <a:t>г</a:t>
                </a:r>
                <a:r>
                  <a:rPr lang="ru-RU" sz="1800" dirty="0">
                    <a:latin typeface="Fd665974-Identity-H"/>
                  </a:rPr>
                  <a:t>де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lang="ru-RU" sz="1800" b="1" i="1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𝝓</m:t>
                    </m:r>
                    <m:r>
                      <a:rPr lang="ru-RU" sz="1800" b="0" i="0" smtClean="0"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</m:oMath>
                </a14:m>
                <a:r>
                  <a:rPr lang="en-US" sz="1800" dirty="0">
                    <a:effectLst/>
                    <a:latin typeface="Fd665974-Identity-H"/>
                  </a:rPr>
                  <a:t> </a:t>
                </a:r>
                <a:r>
                  <a:rPr lang="ru-RU" sz="1800" dirty="0">
                    <a:effectLst/>
                    <a:latin typeface="Fd665974-Identity-H"/>
                  </a:rPr>
                  <a:t>a</a:t>
                </a:r>
                <a:r>
                  <a:rPr lang="en-US" sz="1800" dirty="0">
                    <a:effectLst/>
                    <a:latin typeface="Fd665974-Identity-H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1800" dirty="0">
                    <a:effectLst/>
                    <a:latin typeface="Fd665974-Identity-H"/>
                  </a:rPr>
                  <a:t> – </a:t>
                </a:r>
                <a:r>
                  <a:rPr lang="ru-RU" sz="1800" dirty="0">
                    <a:effectLst/>
                    <a:latin typeface="Fd665974-Identity-H"/>
                  </a:rPr>
                  <a:t>функция активации</a:t>
                </a:r>
                <a:r>
                  <a:rPr lang="en-US" sz="1800" dirty="0">
                    <a:latin typeface="Fd665974-Identity-H"/>
                  </a:rPr>
                  <a:t>. </a:t>
                </a:r>
                <a:r>
                  <a:rPr lang="ru-RU" sz="1800" dirty="0">
                    <a:latin typeface="Fd665974-Identity-H"/>
                  </a:rPr>
                  <a:t>Целевое значение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1800" dirty="0">
                    <a:latin typeface="Fd665974-Identity-H"/>
                  </a:rPr>
                  <a:t>задается согласно формуле:</a:t>
                </a:r>
                <a:endParaRPr lang="ru-RU" sz="180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sz="16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sz="1600" b="0" i="1" smtClean="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1600" b="0" i="1" smtClean="0">
                                  <a:effectLst/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600" b="0" i="1" smtClean="0">
                                  <a:effectLst/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  <m:r>
                                <a:rPr lang="ru-RU" sz="1600" b="0" i="1" smtClean="0">
                                  <a:effectLst/>
                                  <a:latin typeface="Cambria Math" panose="02040503050406030204" pitchFamily="18" charset="0"/>
                                </a:rPr>
                                <m:t>, если 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ru-RU" sz="16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ru-RU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ru-RU" sz="16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ru-RU" sz="1600" b="0" i="1" smtClean="0">
                                  <a:latin typeface="Cambria Math" panose="02040503050406030204" pitchFamily="18" charset="0"/>
                                </a:rPr>
                                <m:t> иначе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sz="160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:r>
                  <a:rPr lang="ru-RU" sz="1600" dirty="0">
                    <a:latin typeface="Fd665974-Identity-H"/>
                  </a:rPr>
                  <a:t>Тогда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p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ru-RU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nary>
                    </m:oMath>
                  </m:oMathPara>
                </a14:m>
                <a:endParaRPr lang="en-US" sz="160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:r>
                  <a:rPr lang="ru-RU" sz="1600" dirty="0">
                    <a:effectLst/>
                    <a:latin typeface="Fd665974-Identity-H"/>
                  </a:rPr>
                  <a:t>Частный случай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p>
                      <m:e>
                        <m:r>
                          <a:rPr lang="ru-RU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𝒩</m:t>
                        </m:r>
                        <m:d>
                          <m:d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ru-RU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ru-RU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nary>
                  </m:oMath>
                </a14:m>
                <a:r>
                  <a:rPr lang="en-US" sz="1600" dirty="0">
                    <a:effectLst/>
                    <a:latin typeface="Fd665974-Identity-H"/>
                  </a:rPr>
                  <a:t> - </a:t>
                </a:r>
                <a:r>
                  <a:rPr lang="ru-RU" sz="1600" dirty="0">
                    <a:latin typeface="Fd665974-Identity-H"/>
                  </a:rPr>
                  <a:t>о</a:t>
                </a:r>
                <a:r>
                  <a:rPr lang="ru-RU" sz="1600" dirty="0">
                    <a:effectLst/>
                    <a:latin typeface="Fd665974-Identity-H"/>
                  </a:rPr>
                  <a:t>братная пробит-функция</a:t>
                </a:r>
              </a:p>
              <a:p>
                <a:pPr marL="0" indent="0">
                  <a:buNone/>
                </a:pPr>
                <a:r>
                  <a:rPr lang="ru-RU" sz="1600" dirty="0">
                    <a:effectLst/>
                    <a:latin typeface="Fd721004-Identity-H"/>
                  </a:rPr>
                  <a:t>Обобщенная линейная модель, основанная на пробит-функции активации, назы­</a:t>
                </a:r>
                <a:r>
                  <a:rPr lang="ru-RU" sz="1600" dirty="0">
                    <a:effectLst/>
                    <a:latin typeface="Fd2024191-Identity-H"/>
                  </a:rPr>
                  <a:t>вается </a:t>
                </a:r>
                <a:r>
                  <a:rPr lang="ru-RU" sz="1600" dirty="0">
                    <a:effectLst/>
                    <a:latin typeface="Fd2042035-Identity-H"/>
                  </a:rPr>
                  <a:t>пробит-регрессией.</a:t>
                </a:r>
                <a:br>
                  <a:rPr lang="ru-RU" sz="1600" dirty="0">
                    <a:effectLst/>
                    <a:latin typeface="Fd2042035-Identity-H"/>
                  </a:rPr>
                </a:br>
                <a:endParaRPr lang="ru-RU" sz="1050" dirty="0"/>
              </a:p>
              <a:p>
                <a:pPr marL="0" indent="0">
                  <a:buNone/>
                </a:pPr>
                <a:endParaRPr lang="ru-RU" sz="160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:endParaRPr lang="ru-RU" sz="1800" dirty="0">
                  <a:effectLst/>
                  <a:latin typeface="Fd665974-Identity-H"/>
                </a:endParaRP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3E99EB1-AD43-D84F-982C-CB86770130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692696"/>
                <a:ext cx="8229600" cy="5832648"/>
              </a:xfrm>
              <a:blipFill>
                <a:blip r:embed="rId2"/>
                <a:stretch>
                  <a:fillRect l="-617" t="-435" r="-463" b="-695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CDFFC96-B8EA-7C45-B8D6-B7AD617DA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46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8489794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57D86D-471A-1447-98EC-4FB3F92A9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Учет ошибки измерений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3DFCCAE-5C84-E640-AD0A-E8B7AAF204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800" b="0" i="1" smtClean="0">
                          <a:effectLst/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800" b="0" i="1" smtClean="0"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</m:d>
                      <m:r>
                        <a:rPr lang="en-US" sz="28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u-RU" sz="2800" b="0" i="1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(1−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b="0" dirty="0">
                  <a:effectLst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/>
                  <a:t> – </a:t>
                </a:r>
                <a:r>
                  <a:rPr lang="ru-RU" dirty="0"/>
                  <a:t>вероятность правильной разметки.  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3DFCCAE-5C84-E640-AD0A-E8B7AAF204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674C78E-287C-9F4D-AD4D-574D1F272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47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3182260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437D84-23FE-1947-9F11-F037083B2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Байесовская логистическая регрессия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8B612A-3D1A-FC4E-A2F2-2E23CEBD4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1800" dirty="0">
                <a:effectLst/>
                <a:latin typeface="Fd721004-Identity-H"/>
              </a:rPr>
              <a:t>Точный байесовский вывод </a:t>
            </a:r>
            <a:r>
              <a:rPr lang="ru-RU" sz="1800" dirty="0">
                <a:effectLst/>
                <a:latin typeface="Fd961903-Identity-H"/>
              </a:rPr>
              <a:t>для </a:t>
            </a:r>
            <a:r>
              <a:rPr lang="ru-RU" sz="1800" dirty="0">
                <a:effectLst/>
                <a:latin typeface="Fd721004-Identity-H"/>
              </a:rPr>
              <a:t>логистической регрессии невозможен. </a:t>
            </a:r>
            <a:r>
              <a:rPr lang="ru-RU" sz="1800" dirty="0">
                <a:effectLst/>
                <a:latin typeface="Fd665974-Identity-H"/>
              </a:rPr>
              <a:t>В </a:t>
            </a:r>
            <a:r>
              <a:rPr lang="ru-RU" sz="1800" dirty="0">
                <a:effectLst/>
                <a:latin typeface="Fd721004-Identity-H"/>
              </a:rPr>
              <a:t>частности, вы­числение апостериорного распределения требует нормировки произведения априорного распределения и функции правдоподобия, которая сама по себе со­держит произведение логистических </a:t>
            </a:r>
            <a:r>
              <a:rPr lang="ru-RU" sz="1800" dirty="0" err="1">
                <a:effectLst/>
                <a:latin typeface="Fd721004-Identity-H"/>
              </a:rPr>
              <a:t>сигмоид</a:t>
            </a:r>
            <a:r>
              <a:rPr lang="ru-RU" sz="1800" dirty="0">
                <a:effectLst/>
                <a:latin typeface="Fd721004-Identity-H"/>
              </a:rPr>
              <a:t>, по одной для каждой точки наблюдения. Вычисление прогностического распределения также невозможно. </a:t>
            </a:r>
            <a:endParaRPr lang="en-US" sz="1800" dirty="0">
              <a:effectLst/>
              <a:latin typeface="Fd721004-Identity-H"/>
            </a:endParaRPr>
          </a:p>
          <a:p>
            <a:pPr marL="0" indent="0">
              <a:buNone/>
            </a:pPr>
            <a:r>
              <a:rPr lang="ru-RU" sz="1800" dirty="0">
                <a:latin typeface="Fd721004-Identity-H"/>
              </a:rPr>
              <a:t>В</a:t>
            </a:r>
            <a:r>
              <a:rPr lang="ru-RU" sz="1800" dirty="0">
                <a:effectLst/>
                <a:latin typeface="Fd721004-Identity-H"/>
              </a:rPr>
              <a:t>озможно применение аппроксимации Лапласа к проблеме байесов­ской логистической регрессии. 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C4CCDE7-219C-614F-ABF7-85B767DB9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48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9934959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2AC104-093B-7A4C-BBD4-38C3E9F7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Приближение Лапласа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5BC8AD8B-5B8E-A645-84DA-991DA9269E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И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щем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гауссовское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представление для апостериорного распределения параметров, поэтому мы используем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гауссовское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(сопряженное) априорное распределение в общей форме,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𝐦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ru-RU" sz="18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𝐒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– фиксированные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гиперпараметры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. Тогда апостериорная функция </a:t>
                </a:r>
                <a14:m>
                  <m:oMath xmlns:m="http://schemas.openxmlformats.org/officeDocument/2006/math">
                    <m:r>
                      <a:rPr lang="ru-RU" sz="1800" b="1" i="1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rPr>
                      <m:t>𝐰</m:t>
                    </m:r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определяется как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)∝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Взяв натуральный логарифм с обеих сторон и подставив вместо него априорную вероятность и вероятность, получаем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d>
                        <m:d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∏"/>
                              <m:limLoc m:val="undOvr"/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𝑁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ru-RU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ru-RU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sup>
                              </m:sSubSup>
                            </m:e>
                          </m:nary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{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}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ru-RU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sup>
                          </m:sSup>
                        </m:e>
                      </m:d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{</m:t>
                          </m:r>
                        </m:e>
                      </m:nary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ln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)}+</m:t>
                      </m:r>
                      <m:f>
                        <m:f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𝐷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/</m:t>
                              </m:r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b="1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𝐒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</m:e>
                            <m:sup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  <m:r>
                                <a:rPr lang="ru-RU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/</m:t>
                              </m:r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f>
                        <m:f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sSup>
                        <m:s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sSubSup>
                        <m:sSub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5BC8AD8B-5B8E-A645-84DA-991DA9269E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27" t="-840" b="-3753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15A835E-7442-A745-A8C3-B384CA18E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49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01327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308" name="Picture 4">
            <a:extLst>
              <a:ext uri="{FF2B5EF4-FFF2-40B4-BE49-F238E27FC236}">
                <a16:creationId xmlns:a16="http://schemas.microsoft.com/office/drawing/2014/main" id="{E8859AD7-5EF7-A64C-AEA9-A96684C33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403225"/>
            <a:ext cx="8207375" cy="645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6310" name="Text Box 6">
            <a:extLst>
              <a:ext uri="{FF2B5EF4-FFF2-40B4-BE49-F238E27FC236}">
                <a16:creationId xmlns:a16="http://schemas.microsoft.com/office/drawing/2014/main" id="{86EF3638-67D2-1D41-8D2E-F7F957A087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663" y="476250"/>
            <a:ext cx="3959225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1600" dirty="0"/>
              <a:t>Плоская поверхность решений в пространстве данных для простой линейной дискриминантной функции:</a:t>
            </a:r>
            <a:r>
              <a:rPr lang="ru" altLang="ru-RU" sz="1800" dirty="0"/>
              <a:t> </a:t>
            </a:r>
          </a:p>
        </p:txBody>
      </p:sp>
      <p:graphicFrame>
        <p:nvGraphicFramePr>
          <p:cNvPr id="226311" name="Object 7">
            <a:extLst>
              <a:ext uri="{FF2B5EF4-FFF2-40B4-BE49-F238E27FC236}">
                <a16:creationId xmlns:a16="http://schemas.microsoft.com/office/drawing/2014/main" id="{F9126770-E4E2-184C-BAB4-25A3A3FF74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56100" y="1608138"/>
          <a:ext cx="2362200" cy="741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348" name="Equation" r:id="rId4" imgW="19596100" imgH="6146800" progId="Equation.3">
                  <p:embed/>
                </p:oleObj>
              </mc:Choice>
              <mc:Fallback>
                <p:oleObj name="Equation" r:id="rId4" imgW="19596100" imgH="61468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56100" y="1608138"/>
                        <a:ext cx="2362200" cy="741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4E28DC-B478-494A-8B60-A67D76794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90DEB-E444-D440-9B84-CBB04B18C5BE}" type="slidenum">
              <a:rPr lang="en-US" altLang="ru-RU" smtClean="0"/>
              <a:pPr/>
              <a:t>5</a:t>
            </a:fld>
            <a:endParaRPr lang="en-US" altLang="ru-RU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5D8797-B00F-6B47-B64C-AB6209DA2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Приближение Лапласа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D3167188-201D-1744-A2CC-E8E0FEA1D0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Ч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тобы получить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гауссовскую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аппроксимацию апостериорной вероятности, сначала максимизируем апостериорную вероятность, чтобы получить решение MAP</a:t>
                </a:r>
                <a:r>
                  <a:rPr lang="en-US" sz="1800" dirty="0"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(maximum a posteriori) 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1800" b="1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𝐰</m:t>
                        </m:r>
                      </m:e>
                      <m:sub>
                        <m:r>
                          <a:rPr lang="ru-RU" sz="1800" i="1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𝑀𝐴𝑃</m:t>
                        </m:r>
                      </m:sub>
                    </m:sSub>
                  </m:oMath>
                </a14:m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, которое соответствует среднему значению аппроксимированной гауссовой вероятности. Ковариационная матрица затем задаётся матрицей Гессе отрицательного логарифмического правдоподобия: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∇∇ln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𝑝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𝗍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sSubSup>
                        <m:sSub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ru-RU" sz="18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ru-RU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1−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sSubSup>
                        <m:sSubSup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𝛟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bSup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Таким образом, </a:t>
                </a:r>
                <a:r>
                  <a:rPr lang="ru-RU" sz="18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гауссовское</a:t>
                </a:r>
                <a:r>
                  <a:rPr lang="ru-RU" sz="18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приближение апостериорной функции принимает вид:</a:t>
                </a:r>
              </a:p>
              <a:p>
                <a:pPr marL="0" indent="0">
                  <a:spcBef>
                    <a:spcPts val="900"/>
                  </a:spcBef>
                  <a:spcAft>
                    <a:spcPts val="9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𝑞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)=</m:t>
                      </m:r>
                      <m:r>
                        <a:rPr lang="ru-RU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𝒩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ru-RU" sz="1800" b="1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𝐰</m:t>
                      </m:r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|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𝐰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𝑀𝐴𝑃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1800" b="1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𝐒</m:t>
                          </m:r>
                        </m:e>
                        <m:sub>
                          <m:r>
                            <a:rPr lang="ru-RU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b>
                      </m:sSub>
                      <m:r>
                        <a:rPr lang="ru-RU" sz="18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ru-RU" sz="18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D3167188-201D-1744-A2CC-E8E0FEA1D0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7" t="-84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7754AC9-412F-2D4C-A3DE-94D437B8F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50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7173658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8C1D2A-DE20-C24E-8A8B-AE2CC13C2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Приближение Лапласа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1AB39CB-3FE7-0F46-81F6-40B29202D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141" y="1481715"/>
            <a:ext cx="4441444" cy="3315444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99853ED-339C-BB4F-B64E-12511E972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9602" y="1481715"/>
            <a:ext cx="4441444" cy="33154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4E40DC-A3F6-6F41-826A-CFAF7F2A0A12}"/>
              </a:ext>
            </a:extLst>
          </p:cNvPr>
          <p:cNvSpPr txBox="1"/>
          <p:nvPr/>
        </p:nvSpPr>
        <p:spPr>
          <a:xfrm>
            <a:off x="441849" y="5085184"/>
            <a:ext cx="823607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effectLst/>
                <a:latin typeface="Fd2260317-Identity-H"/>
              </a:rPr>
              <a:t>Слева желтым цветом показано нормализованное распределение</a:t>
            </a:r>
            <a:r>
              <a:rPr lang="en" sz="1800" dirty="0">
                <a:effectLst/>
                <a:latin typeface="Fd815395-Identity-H"/>
              </a:rPr>
              <a:t>p(z), </a:t>
            </a:r>
            <a:r>
              <a:rPr lang="ru-RU" sz="1800" dirty="0">
                <a:effectLst/>
                <a:latin typeface="Fd2260317-Identity-H"/>
              </a:rPr>
              <a:t>а красным - аппроксимация Лапласа, центрированная по моде </a:t>
            </a:r>
            <a:r>
              <a:rPr lang="en" sz="1800" dirty="0">
                <a:effectLst/>
                <a:latin typeface="Fd2558666-Identity-H"/>
              </a:rPr>
              <a:t>z0 </a:t>
            </a:r>
            <a:r>
              <a:rPr lang="ru-RU" sz="1800" dirty="0">
                <a:effectLst/>
                <a:latin typeface="Fd2260317-Identity-H"/>
              </a:rPr>
              <a:t>распределения </a:t>
            </a:r>
            <a:r>
              <a:rPr lang="en" sz="1800" dirty="0">
                <a:effectLst/>
                <a:latin typeface="Fd815395-Identity-H"/>
              </a:rPr>
              <a:t>p(z). </a:t>
            </a:r>
            <a:r>
              <a:rPr lang="ru-RU" sz="1800" dirty="0">
                <a:effectLst/>
                <a:latin typeface="Fd2260317-Identity-H"/>
              </a:rPr>
              <a:t>Справа показаны отрицательные логарифмы соответствующих кривых </a:t>
            </a:r>
            <a:endParaRPr lang="ru-RU" sz="1800" dirty="0">
              <a:effectLst/>
              <a:latin typeface="Fd2558666-Identity-H"/>
            </a:endParaRP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9A45DAB-85C5-5F46-BB74-F1944247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51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5988671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6549F6-1419-C14C-A373-617B80A33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450" y="404813"/>
            <a:ext cx="7633022" cy="1325563"/>
          </a:xfrm>
        </p:spPr>
        <p:txBody>
          <a:bodyPr/>
          <a:lstStyle/>
          <a:p>
            <a:r>
              <a:rPr lang="ru-RU" b="1" dirty="0">
                <a:solidFill>
                  <a:srgbClr val="00B0F0"/>
                </a:solidFill>
              </a:rPr>
              <a:t>Оценка качества </a:t>
            </a:r>
            <a:br>
              <a:rPr lang="ru-RU" b="1" dirty="0">
                <a:solidFill>
                  <a:srgbClr val="00B0F0"/>
                </a:solidFill>
              </a:rPr>
            </a:br>
            <a:r>
              <a:rPr lang="ru-RU" b="1" dirty="0">
                <a:solidFill>
                  <a:srgbClr val="00B0F0"/>
                </a:solidFill>
              </a:rPr>
              <a:t>классификации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4A6F52-047A-3144-B857-AB8214FB1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450" y="1910756"/>
            <a:ext cx="7029962" cy="4123140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ru-RU" sz="1600" dirty="0"/>
              <a:t>Пусть есть два класса </a:t>
            </a:r>
            <a:r>
              <a:rPr lang="ru-RU" sz="1600" dirty="0" err="1"/>
              <a:t>Y</a:t>
            </a:r>
            <a:r>
              <a:rPr lang="en-US" sz="1600" dirty="0"/>
              <a:t>={0,1}</a:t>
            </a:r>
            <a:r>
              <a:rPr lang="ru-RU" sz="1600" dirty="0"/>
              <a:t>. Пусть банк использует систему классификации заёмщиков на кредитоспособных и некредитоспособных. Обнаружение некредитоспособного заёмщика (</a:t>
            </a:r>
            <a:r>
              <a:rPr lang="en-US" sz="1600" dirty="0"/>
              <a:t>y=1) </a:t>
            </a:r>
            <a:r>
              <a:rPr lang="ru-RU" sz="1600" dirty="0"/>
              <a:t>можно рассматривать как "сигнал тревоги", сообщающий о возможных рисках. </a:t>
            </a:r>
          </a:p>
          <a:p>
            <a:pPr marL="0" indent="0" algn="just">
              <a:buNone/>
            </a:pPr>
            <a:r>
              <a:rPr lang="ru-RU" sz="1600" dirty="0"/>
              <a:t>Возможны следующие исходы классификации:</a:t>
            </a:r>
          </a:p>
          <a:p>
            <a:pPr algn="just"/>
            <a:r>
              <a:rPr lang="ru-RU" sz="1600" dirty="0"/>
              <a:t>Некредитоспособный заёмщик классифицирован как некредитоспособный, т.е. положительный класс распознан как положительный (</a:t>
            </a:r>
            <a:r>
              <a:rPr lang="en-US" sz="1600" dirty="0"/>
              <a:t>True Positive — TP).</a:t>
            </a:r>
          </a:p>
          <a:p>
            <a:pPr algn="just"/>
            <a:r>
              <a:rPr lang="ru-RU" sz="1600" dirty="0"/>
              <a:t>Кредитоспособный заёмщик классифицирован как кредитоспособный, т.е. отрицательный класс распознан как отрицательный. (</a:t>
            </a:r>
            <a:r>
              <a:rPr lang="en-US" sz="1600" dirty="0"/>
              <a:t>True Negative — TN).</a:t>
            </a:r>
          </a:p>
          <a:p>
            <a:pPr algn="just"/>
            <a:r>
              <a:rPr lang="ru-RU" sz="1600" dirty="0"/>
              <a:t>Кредитоспособный заёмщик классифицирован как некредитоспособный, т.е. имела место ошибка, в результате которой отрицательный класс был распознан как положительный (</a:t>
            </a:r>
            <a:r>
              <a:rPr lang="en-US" sz="1600" dirty="0"/>
              <a:t>False Positive — FP)</a:t>
            </a:r>
            <a:r>
              <a:rPr lang="ru-RU" sz="1600" dirty="0"/>
              <a:t> – это ошибка </a:t>
            </a:r>
            <a:r>
              <a:rPr lang="en-US" sz="1600" dirty="0"/>
              <a:t>I </a:t>
            </a:r>
            <a:r>
              <a:rPr lang="ru-RU" sz="1600" dirty="0"/>
              <a:t>рода (ложная тревога).</a:t>
            </a:r>
          </a:p>
          <a:p>
            <a:pPr algn="just"/>
            <a:r>
              <a:rPr lang="ru-RU" sz="1600" dirty="0"/>
              <a:t>Некредитоспособный заёмщик распознан как кредитоспособный, т.е. имела место ошибка, в результате которой положительный класс был распознан как отрицательный (</a:t>
            </a:r>
            <a:r>
              <a:rPr lang="en-US" sz="1600" dirty="0"/>
              <a:t>False Negative — FN)</a:t>
            </a:r>
            <a:r>
              <a:rPr lang="ru-RU" sz="1600" dirty="0"/>
              <a:t> – это ошибка </a:t>
            </a:r>
            <a:r>
              <a:rPr lang="en-US" sz="1600" dirty="0"/>
              <a:t>II </a:t>
            </a:r>
            <a:r>
              <a:rPr lang="ru-RU" sz="1600" dirty="0"/>
              <a:t>рода (пропуск цели).</a:t>
            </a:r>
          </a:p>
          <a:p>
            <a:pPr marL="0" indent="0" algn="just">
              <a:buNone/>
            </a:pPr>
            <a:endParaRPr lang="ru-RU" sz="16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FFF0AED-541B-0A4A-AD9E-B0819A900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52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0129098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6549F6-1419-C14C-A373-617B80A33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450" y="404813"/>
            <a:ext cx="7705030" cy="1325563"/>
          </a:xfrm>
        </p:spPr>
        <p:txBody>
          <a:bodyPr/>
          <a:lstStyle/>
          <a:p>
            <a:r>
              <a:rPr lang="ru-RU" b="1" dirty="0">
                <a:solidFill>
                  <a:srgbClr val="00B0F0"/>
                </a:solidFill>
              </a:rPr>
              <a:t>Вопрос для самоконтроля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4A6F52-047A-3144-B857-AB8214FB1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450" y="1477351"/>
            <a:ext cx="7029962" cy="52341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1600" dirty="0"/>
              <a:t>Где ошибка первого рода и где ошибка второго рода?</a:t>
            </a:r>
          </a:p>
        </p:txBody>
      </p:sp>
      <p:pic>
        <p:nvPicPr>
          <p:cNvPr id="1026" name="Picture 2" descr="Функционалы качества бинарной классификации | Анализ малых данных">
            <a:extLst>
              <a:ext uri="{FF2B5EF4-FFF2-40B4-BE49-F238E27FC236}">
                <a16:creationId xmlns:a16="http://schemas.microsoft.com/office/drawing/2014/main" id="{68C6FA9D-D394-764A-BB1B-7AF0F6CBC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593" y="2061925"/>
            <a:ext cx="6138767" cy="4286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B10E9DA-F4F7-3E40-9166-52026F89B052}"/>
              </a:ext>
            </a:extLst>
          </p:cNvPr>
          <p:cNvSpPr/>
          <p:nvPr/>
        </p:nvSpPr>
        <p:spPr>
          <a:xfrm>
            <a:off x="1650443" y="2053243"/>
            <a:ext cx="6138767" cy="4295671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5D77AFD-09FA-2B4F-8AB1-CEBADB618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53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9893731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5EA8C8-35CD-6B41-BF64-19C5BEE01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893" y="404813"/>
            <a:ext cx="7561014" cy="1325563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rgbClr val="00B0F0"/>
                </a:solidFill>
              </a:rPr>
              <a:t>Метрики качества классификации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CF0D7B0-2D1E-A944-B9EC-69A39F6B19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03893" y="1569591"/>
                <a:ext cx="7736213" cy="4883596"/>
              </a:xfrm>
            </p:spPr>
            <p:txBody>
              <a:bodyPr>
                <a:normAutofit lnSpcReduction="10000"/>
              </a:bodyPr>
              <a:lstStyle/>
              <a:p>
                <a:pPr marL="0" indent="0" algn="just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Аккуратность (англ. </a:t>
                </a:r>
                <a:r>
                  <a:rPr lang="en-US" sz="2400" dirty="0">
                    <a:solidFill>
                      <a:schemeClr val="tx1"/>
                    </a:solidFill>
                  </a:rPr>
                  <a:t>Accuracy)</a:t>
                </a:r>
                <a:r>
                  <a:rPr lang="ru-RU" sz="2400" dirty="0">
                    <a:solidFill>
                      <a:schemeClr val="tx1"/>
                    </a:solidFill>
                  </a:rPr>
                  <a:t> – доля правильных ответов. Бесполезна в задачах с неравными классами.</a:t>
                </a:r>
                <a:endParaRPr lang="en-US" sz="2400" dirty="0">
                  <a:solidFill>
                    <a:schemeClr val="tx1"/>
                  </a:solidFill>
                </a:endParaRPr>
              </a:p>
              <a:p>
                <a:pPr marL="0" indent="0" algn="just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Точность (англ. </a:t>
                </a:r>
                <a:r>
                  <a:rPr lang="en-US" sz="2400" dirty="0">
                    <a:solidFill>
                      <a:schemeClr val="tx1"/>
                    </a:solidFill>
                  </a:rPr>
                  <a:t>Precision)</a:t>
                </a:r>
                <a:r>
                  <a:rPr lang="ru-RU" sz="2400" dirty="0">
                    <a:solidFill>
                      <a:schemeClr val="tx1"/>
                    </a:solidFill>
                  </a:rPr>
                  <a:t> - доля правильных ответов модели в пределах класса: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dirty="0">
                          <a:solidFill>
                            <a:schemeClr val="tx1"/>
                          </a:solidFill>
                        </a:rPr>
                        <m:t>Precision</m:t>
                      </m:r>
                      <m:r>
                        <a:rPr lang="ru-RU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𝐹𝑃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chemeClr val="tx1"/>
                  </a:solidFill>
                </a:endParaRPr>
              </a:p>
              <a:p>
                <a:pPr marL="0" indent="0" algn="just">
                  <a:buNone/>
                </a:pPr>
                <a:r>
                  <a:rPr lang="ru-RU" sz="2400" dirty="0">
                    <a:solidFill>
                      <a:schemeClr val="tx1"/>
                    </a:solidFill>
                  </a:rPr>
                  <a:t>Полнота (англ. </a:t>
                </a:r>
                <a:r>
                  <a:rPr lang="en-US" sz="2400" dirty="0">
                    <a:solidFill>
                      <a:schemeClr val="tx1"/>
                    </a:solidFill>
                  </a:rPr>
                  <a:t>Recall)</a:t>
                </a:r>
                <a:r>
                  <a:rPr lang="ru-RU" sz="2400" dirty="0">
                    <a:solidFill>
                      <a:schemeClr val="tx1"/>
                    </a:solidFill>
                  </a:rPr>
                  <a:t> - это доля истинно положительных классификаций: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dirty="0">
                          <a:solidFill>
                            <a:schemeClr val="tx1"/>
                          </a:solidFill>
                        </a:rPr>
                        <m:t>Recall</m:t>
                      </m:r>
                      <m:r>
                        <a:rPr lang="ru-RU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ru-RU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ru-RU" sz="2400" dirty="0">
                  <a:solidFill>
                    <a:schemeClr val="tx1"/>
                  </a:solidFill>
                </a:endParaRPr>
              </a:p>
              <a:p>
                <a:pPr marL="0" indent="0" algn="just">
                  <a:buNone/>
                </a:pPr>
                <a:r>
                  <a:rPr lang="en-US" sz="2400" dirty="0">
                    <a:solidFill>
                      <a:schemeClr val="tx1"/>
                    </a:solidFill>
                  </a:rPr>
                  <a:t>F-</a:t>
                </a:r>
                <a:r>
                  <a:rPr lang="ru-RU" sz="2400" dirty="0">
                    <a:solidFill>
                      <a:schemeClr val="tx1"/>
                    </a:solidFill>
                  </a:rPr>
                  <a:t>мера (англ. </a:t>
                </a:r>
                <a:r>
                  <a:rPr lang="en-US" sz="2400" dirty="0">
                    <a:solidFill>
                      <a:schemeClr val="tx1"/>
                    </a:solidFill>
                  </a:rPr>
                  <a:t>F-score)</a:t>
                </a:r>
                <a:r>
                  <a:rPr lang="ru-RU" sz="2400" dirty="0">
                    <a:solidFill>
                      <a:schemeClr val="tx1"/>
                    </a:solidFill>
                  </a:rPr>
                  <a:t> – гармоническое среднее между точностью и полнотой. </a:t>
                </a:r>
                <a:endParaRPr lang="en-US" sz="240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ru-RU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CF0D7B0-2D1E-A944-B9EC-69A39F6B19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03893" y="1569591"/>
                <a:ext cx="7736213" cy="4883596"/>
              </a:xfrm>
              <a:blipFill>
                <a:blip r:embed="rId2"/>
                <a:stretch>
                  <a:fillRect l="-1148" t="-1813" r="-11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D9D8293-804F-0F4F-AF01-CD78E7D40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54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2274617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EC480-1650-4340-9A95-E0B77776A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Сравнение метрик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FB0484-1891-4C41-97EF-8A442CD67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7715200" cy="4525963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/>
              <a:t>Модель 1</a:t>
            </a:r>
          </a:p>
          <a:p>
            <a:pPr marL="0" indent="0">
              <a:buNone/>
            </a:pPr>
            <a:r>
              <a:rPr lang="en" sz="2400" dirty="0"/>
              <a:t>F</a:t>
            </a:r>
            <a:r>
              <a:rPr lang="en-US" sz="2400" dirty="0"/>
              <a:t>1</a:t>
            </a:r>
            <a:r>
              <a:rPr lang="ru-RU" sz="2400" dirty="0"/>
              <a:t>=0.34</a:t>
            </a:r>
            <a:r>
              <a:rPr lang="en-US" sz="2400" dirty="0"/>
              <a:t>,</a:t>
            </a:r>
            <a:r>
              <a:rPr lang="ru-RU" sz="2400" dirty="0"/>
              <a:t> </a:t>
            </a:r>
            <a:r>
              <a:rPr lang="en" sz="2400" dirty="0"/>
              <a:t>accuracy</a:t>
            </a:r>
            <a:r>
              <a:rPr lang="ru-RU" sz="2400" dirty="0"/>
              <a:t>=0.48, </a:t>
            </a:r>
            <a:r>
              <a:rPr lang="en" sz="2400" dirty="0"/>
              <a:t>precision</a:t>
            </a:r>
            <a:r>
              <a:rPr lang="ru-RU" sz="2400" dirty="0"/>
              <a:t>=0.21</a:t>
            </a:r>
            <a:r>
              <a:rPr lang="en-US" sz="2400" dirty="0"/>
              <a:t>,</a:t>
            </a:r>
            <a:r>
              <a:rPr lang="ru-RU" sz="2400" dirty="0"/>
              <a:t> </a:t>
            </a:r>
            <a:r>
              <a:rPr lang="en" sz="2400" dirty="0"/>
              <a:t>recall</a:t>
            </a:r>
            <a:r>
              <a:rPr lang="ru-RU" sz="2400" dirty="0"/>
              <a:t>=0.95</a:t>
            </a:r>
          </a:p>
          <a:p>
            <a:pPr marL="0" indent="0">
              <a:buNone/>
            </a:pPr>
            <a:r>
              <a:rPr lang="ru-RU" sz="2400" dirty="0"/>
              <a:t>[[51 </a:t>
            </a:r>
            <a:r>
              <a:rPr lang="en-US" sz="2400" dirty="0"/>
              <a:t>  </a:t>
            </a:r>
            <a:r>
              <a:rPr lang="ru-RU" sz="2400" dirty="0"/>
              <a:t>77] </a:t>
            </a:r>
          </a:p>
          <a:p>
            <a:pPr marL="0" indent="0">
              <a:buNone/>
            </a:pPr>
            <a:r>
              <a:rPr lang="ru-RU" sz="2400" dirty="0"/>
              <a:t> [ 1 </a:t>
            </a:r>
            <a:r>
              <a:rPr lang="en-US" sz="2400" dirty="0"/>
              <a:t>   </a:t>
            </a:r>
            <a:r>
              <a:rPr lang="ru-RU" sz="2400" dirty="0"/>
              <a:t>20]] </a:t>
            </a:r>
            <a:endParaRPr lang="en-US" sz="2400" dirty="0"/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r>
              <a:rPr lang="ru-RU" sz="2400" dirty="0"/>
              <a:t>Модель 2</a:t>
            </a:r>
          </a:p>
          <a:p>
            <a:pPr marL="0" indent="0">
              <a:buNone/>
            </a:pPr>
            <a:r>
              <a:rPr lang="en" sz="2400" dirty="0"/>
              <a:t>F</a:t>
            </a:r>
            <a:r>
              <a:rPr lang="en-US" sz="2400" dirty="0"/>
              <a:t>1</a:t>
            </a:r>
            <a:r>
              <a:rPr lang="ru-RU" sz="2400" dirty="0"/>
              <a:t>=0.54</a:t>
            </a:r>
            <a:r>
              <a:rPr lang="en-US" sz="2400" dirty="0"/>
              <a:t>,</a:t>
            </a:r>
            <a:r>
              <a:rPr lang="ru-RU" sz="2400" dirty="0"/>
              <a:t> </a:t>
            </a:r>
            <a:r>
              <a:rPr lang="en" sz="2400" dirty="0"/>
              <a:t>accuracy</a:t>
            </a:r>
            <a:r>
              <a:rPr lang="ru-RU" sz="2400" dirty="0"/>
              <a:t>=0.82, </a:t>
            </a:r>
            <a:r>
              <a:rPr lang="en" sz="2400" dirty="0"/>
              <a:t>precision</a:t>
            </a:r>
            <a:r>
              <a:rPr lang="ru-RU" sz="2400" dirty="0"/>
              <a:t>= 0.42</a:t>
            </a:r>
            <a:r>
              <a:rPr lang="en-US" sz="2400" dirty="0"/>
              <a:t>,</a:t>
            </a:r>
            <a:r>
              <a:rPr lang="ru-RU" sz="2400" dirty="0"/>
              <a:t> </a:t>
            </a:r>
            <a:r>
              <a:rPr lang="en" sz="2400" dirty="0"/>
              <a:t>recall</a:t>
            </a:r>
            <a:r>
              <a:rPr lang="ru-RU" sz="2400" dirty="0"/>
              <a:t>=0.76</a:t>
            </a:r>
          </a:p>
          <a:p>
            <a:pPr marL="0" indent="0">
              <a:buNone/>
            </a:pPr>
            <a:r>
              <a:rPr lang="ru-RU" sz="2400" dirty="0"/>
              <a:t>[[106 </a:t>
            </a:r>
            <a:r>
              <a:rPr lang="en-US" sz="2400" dirty="0"/>
              <a:t> </a:t>
            </a:r>
            <a:r>
              <a:rPr lang="ru-RU" sz="2400" dirty="0"/>
              <a:t>22] </a:t>
            </a:r>
          </a:p>
          <a:p>
            <a:pPr marL="0" indent="0">
              <a:buNone/>
            </a:pPr>
            <a:r>
              <a:rPr lang="ru-RU" sz="2400" dirty="0"/>
              <a:t>[ 5 </a:t>
            </a:r>
            <a:r>
              <a:rPr lang="en-US" sz="2400" dirty="0"/>
              <a:t>     </a:t>
            </a:r>
            <a:r>
              <a:rPr lang="ru-RU" sz="2400" dirty="0"/>
              <a:t>16]]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E43C661-68E9-654A-9F96-B34CDC032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55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161576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>
            <a:extLst>
              <a:ext uri="{FF2B5EF4-FFF2-40B4-BE49-F238E27FC236}">
                <a16:creationId xmlns:a16="http://schemas.microsoft.com/office/drawing/2014/main" id="{CDB06024-8112-514D-B26A-E2738D377B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3200" dirty="0"/>
              <a:t>Напоминание: три разных пространства, которые легко спутать</a:t>
            </a:r>
          </a:p>
        </p:txBody>
      </p:sp>
      <p:sp>
        <p:nvSpPr>
          <p:cNvPr id="256003" name="Rectangle 3">
            <a:extLst>
              <a:ext uri="{FF2B5EF4-FFF2-40B4-BE49-F238E27FC236}">
                <a16:creationId xmlns:a16="http://schemas.microsoft.com/office/drawing/2014/main" id="{899E37BF-5EDD-9945-9F86-69879ACCA8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99745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ru" altLang="ru-RU" sz="2000" dirty="0"/>
              <a:t>Пространство весов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Каждая ось соответствует весу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Точка — это вектор весов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Размерность = #веса </a:t>
            </a:r>
            <a:r>
              <a:rPr lang="ru" altLang="ru-RU" sz="1800" dirty="0">
                <a:solidFill>
                  <a:srgbClr val="0000CC"/>
                </a:solidFill>
              </a:rPr>
              <a:t>+1</a:t>
            </a:r>
            <a:r>
              <a:rPr lang="ru" altLang="ru-RU" sz="2000" dirty="0"/>
              <a:t> </a:t>
            </a:r>
            <a:r>
              <a:rPr lang="ru" altLang="ru-RU" sz="1800" dirty="0">
                <a:solidFill>
                  <a:srgbClr val="0066FF"/>
                </a:solidFill>
              </a:rPr>
              <a:t>дополнительное измерение для потери</a:t>
            </a:r>
          </a:p>
          <a:p>
            <a:pPr>
              <a:lnSpc>
                <a:spcPct val="80000"/>
              </a:lnSpc>
            </a:pPr>
            <a:r>
              <a:rPr lang="ru" altLang="ru-RU" sz="2000" dirty="0"/>
              <a:t>Пространство данных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Каждая ось соответствует входному значению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Точка — это вектор данных. Поверхность решения — это плоскость.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Размерность = размерность вектора данных</a:t>
            </a:r>
          </a:p>
          <a:p>
            <a:pPr>
              <a:lnSpc>
                <a:spcPct val="80000"/>
              </a:lnSpc>
            </a:pPr>
            <a:r>
              <a:rPr lang="ru" altLang="ru-RU" sz="2000" dirty="0"/>
              <a:t>«Пространство случая»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Каждая ось соответствует учебному случаю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Точка присваивает скалярное значение каждому обучающему случаю.</a:t>
            </a:r>
          </a:p>
          <a:p>
            <a:pPr lvl="2">
              <a:lnSpc>
                <a:spcPct val="80000"/>
              </a:lnSpc>
            </a:pPr>
            <a:r>
              <a:rPr lang="ru" altLang="ru-RU" sz="1800" dirty="0"/>
              <a:t>Таким образом, он может представлять одномерные цели или может представлять значение одного входного компонента по всем обучающим данным.</a:t>
            </a:r>
          </a:p>
          <a:p>
            <a:pPr lvl="1">
              <a:lnSpc>
                <a:spcPct val="80000"/>
              </a:lnSpc>
            </a:pPr>
            <a:r>
              <a:rPr lang="ru" altLang="ru-RU" sz="2000" dirty="0"/>
              <a:t>Размерность = #кейсы обучения</a:t>
            </a:r>
          </a:p>
          <a:p>
            <a:pPr>
              <a:lnSpc>
                <a:spcPct val="80000"/>
              </a:lnSpc>
            </a:pPr>
            <a:endParaRPr lang="en-US" altLang="ru-RU" sz="2000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768EEAF3-2EFF-E340-9036-E7A0CCDB1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6</a:t>
            </a:fld>
            <a:endParaRPr lang="en-US" alt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>
            <a:extLst>
              <a:ext uri="{FF2B5EF4-FFF2-40B4-BE49-F238E27FC236}">
                <a16:creationId xmlns:a16="http://schemas.microsoft.com/office/drawing/2014/main" id="{C42D2B28-BAAA-BD4F-97BF-51D47D53B5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/>
              <a:t>Дискриминантные функции для N&gt;2 классов</a:t>
            </a:r>
          </a:p>
        </p:txBody>
      </p:sp>
      <p:sp>
        <p:nvSpPr>
          <p:cNvPr id="258051" name="Rectangle 3">
            <a:extLst>
              <a:ext uri="{FF2B5EF4-FFF2-40B4-BE49-F238E27FC236}">
                <a16:creationId xmlns:a16="http://schemas.microsoft.com/office/drawing/2014/main" id="{36A912C4-5AA6-0241-9790-C15C5AC585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ru" altLang="ru-RU"/>
              <a:t>Одной из возможностей является использование N двусторонних дискриминантных функций.</a:t>
            </a:r>
          </a:p>
          <a:p>
            <a:pPr lvl="1"/>
            <a:r>
              <a:rPr lang="ru" altLang="ru-RU"/>
              <a:t>Каждая функция отличает один класс от остальных.</a:t>
            </a:r>
          </a:p>
          <a:p>
            <a:r>
              <a:rPr lang="ru" altLang="ru-RU"/>
              <a:t>Другая возможность — использовать N(N-1)/2 двусторонних дискриминантных функций.</a:t>
            </a:r>
          </a:p>
          <a:p>
            <a:pPr lvl="1"/>
            <a:r>
              <a:rPr lang="ru" altLang="ru-RU"/>
              <a:t>Каждая функция различает два конкретных класса.</a:t>
            </a:r>
          </a:p>
          <a:p>
            <a:r>
              <a:rPr lang="ru" altLang="ru-RU"/>
              <a:t>Оба эти метода имеют проблемы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A097E5-3E9D-CD4C-B81B-04269FFFF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3698-4919-664A-93A5-0DE99EC2A28A}" type="slidenum">
              <a:rPr lang="en-US" altLang="ru-RU" smtClean="0"/>
              <a:pPr/>
              <a:t>7</a:t>
            </a:fld>
            <a:endParaRPr lang="en-US" alt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4" name="Rectangle 6">
            <a:extLst>
              <a:ext uri="{FF2B5EF4-FFF2-40B4-BE49-F238E27FC236}">
                <a16:creationId xmlns:a16="http://schemas.microsoft.com/office/drawing/2014/main" id="{1961B1F4-A92C-C34B-886F-12BE18C681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sz="2800"/>
              <a:t>Проблемы с многоклассовыми дискриминантными функциями</a:t>
            </a:r>
          </a:p>
        </p:txBody>
      </p:sp>
      <p:pic>
        <p:nvPicPr>
          <p:cNvPr id="227332" name="Picture 4">
            <a:extLst>
              <a:ext uri="{FF2B5EF4-FFF2-40B4-BE49-F238E27FC236}">
                <a16:creationId xmlns:a16="http://schemas.microsoft.com/office/drawing/2014/main" id="{EAE4B446-258B-5A43-9D82-B979ED5FA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363" y="1362075"/>
            <a:ext cx="4103687" cy="408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7333" name="Picture 5">
            <a:extLst>
              <a:ext uri="{FF2B5EF4-FFF2-40B4-BE49-F238E27FC236}">
                <a16:creationId xmlns:a16="http://schemas.microsoft.com/office/drawing/2014/main" id="{2F859095-1B2B-904A-AB51-E21FA20B4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13" y="1400175"/>
            <a:ext cx="3951287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7335" name="Text Box 7">
            <a:extLst>
              <a:ext uri="{FF2B5EF4-FFF2-40B4-BE49-F238E27FC236}">
                <a16:creationId xmlns:a16="http://schemas.microsoft.com/office/drawing/2014/main" id="{069DB96F-4DD3-2442-B288-B251B4D841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2988" y="5805488"/>
            <a:ext cx="252095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 dirty="0">
                <a:solidFill>
                  <a:srgbClr val="000099"/>
                </a:solidFill>
              </a:rPr>
              <a:t>Более одного хорошего ответа</a:t>
            </a:r>
          </a:p>
        </p:txBody>
      </p:sp>
      <p:sp>
        <p:nvSpPr>
          <p:cNvPr id="227337" name="Text Box 9">
            <a:extLst>
              <a:ext uri="{FF2B5EF4-FFF2-40B4-BE49-F238E27FC236}">
                <a16:creationId xmlns:a16="http://schemas.microsoft.com/office/drawing/2014/main" id="{3EE0159B-7E6A-F64F-A317-7C6F6423F3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2" y="5567699"/>
            <a:ext cx="3671887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ru" altLang="ru-RU" sz="2000" dirty="0">
                <a:solidFill>
                  <a:srgbClr val="000099"/>
                </a:solidFill>
              </a:rPr>
              <a:t>Двусторонние предпочтения не обязательно должны быть транзитивными!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E6606A6-4E63-7940-A086-81F2995E0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8E073-50AF-2443-86A8-1082A989F6EA}" type="slidenum">
              <a:rPr lang="en-US" altLang="ru-RU" smtClean="0"/>
              <a:pPr/>
              <a:t>8</a:t>
            </a:fld>
            <a:endParaRPr lang="en-US" alt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">
            <a:extLst>
              <a:ext uri="{FF2B5EF4-FFF2-40B4-BE49-F238E27FC236}">
                <a16:creationId xmlns:a16="http://schemas.microsoft.com/office/drawing/2014/main" id="{7D0D3451-6CD0-534D-9B0D-FF57551544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" altLang="ru-RU" dirty="0"/>
              <a:t>Простое решение</a:t>
            </a:r>
          </a:p>
        </p:txBody>
      </p:sp>
      <p:sp>
        <p:nvSpPr>
          <p:cNvPr id="259075" name="Rectangle 3">
            <a:extLst>
              <a:ext uri="{FF2B5EF4-FFF2-40B4-BE49-F238E27FC236}">
                <a16:creationId xmlns:a16="http://schemas.microsoft.com/office/drawing/2014/main" id="{3B707C22-30A4-0846-915D-36EF343D69D7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ru" altLang="ru-RU" sz="2000" dirty="0"/>
              <a:t>Используйте </a:t>
            </a:r>
            <a:r>
              <a:rPr lang="ru" altLang="ru-RU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N</a:t>
            </a:r>
            <a:r>
              <a:rPr lang="ru" altLang="ru-RU" sz="2000" dirty="0"/>
              <a:t> дискриминантных функций и выберите максимальную.</a:t>
            </a:r>
          </a:p>
          <a:p>
            <a:pPr lvl="1"/>
            <a:r>
              <a:rPr lang="ru" altLang="ru-RU" sz="2000" dirty="0"/>
              <a:t>Это гарантированно даст последовательные и выпуклые области решений, если </a:t>
            </a:r>
            <a:r>
              <a:rPr lang="ru" altLang="ru-RU" sz="2000" i="1" dirty="0"/>
              <a:t>y</a:t>
            </a:r>
            <a:r>
              <a:rPr lang="ru" altLang="ru-RU" sz="2000" dirty="0"/>
              <a:t> линейна.</a:t>
            </a:r>
          </a:p>
        </p:txBody>
      </p:sp>
      <p:pic>
        <p:nvPicPr>
          <p:cNvPr id="259076" name="Picture 4">
            <a:extLst>
              <a:ext uri="{FF2B5EF4-FFF2-40B4-BE49-F238E27FC236}">
                <a16:creationId xmlns:a16="http://schemas.microsoft.com/office/drawing/2014/main" id="{252E7706-278B-BC4E-AF62-D83FD8E7A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925" y="1400175"/>
            <a:ext cx="3887788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59077" name="Object 5">
            <a:extLst>
              <a:ext uri="{FF2B5EF4-FFF2-40B4-BE49-F238E27FC236}">
                <a16:creationId xmlns:a16="http://schemas.microsoft.com/office/drawing/2014/main" id="{30B32F78-6750-3B4E-9DF6-0804114E2A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5832314"/>
              </p:ext>
            </p:extLst>
          </p:nvPr>
        </p:nvGraphicFramePr>
        <p:xfrm>
          <a:off x="1059657" y="4450346"/>
          <a:ext cx="6985000" cy="182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52" name="Equation" r:id="rId4" imgW="63779400" imgH="16675100" progId="Equation.3">
                  <p:embed/>
                </p:oleObj>
              </mc:Choice>
              <mc:Fallback>
                <p:oleObj name="Equation" r:id="rId4" imgW="63779400" imgH="166751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9657" y="4450346"/>
                        <a:ext cx="6985000" cy="1827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9079" name="Object 7">
            <a:extLst>
              <a:ext uri="{FF2B5EF4-FFF2-40B4-BE49-F238E27FC236}">
                <a16:creationId xmlns:a16="http://schemas.microsoft.com/office/drawing/2014/main" id="{EBE5044C-29F5-D446-AF56-7CFEC2522E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6321691"/>
              </p:ext>
            </p:extLst>
          </p:nvPr>
        </p:nvGraphicFramePr>
        <p:xfrm>
          <a:off x="2960688" y="1460553"/>
          <a:ext cx="1900237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53" name="Equation" r:id="rId6" imgW="17843500" imgH="5562600" progId="Equation.3">
                  <p:embed/>
                </p:oleObj>
              </mc:Choice>
              <mc:Fallback>
                <p:oleObj name="Equation" r:id="rId6" imgW="17843500" imgH="55626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60688" y="1460553"/>
                        <a:ext cx="1900237" cy="592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2A22AA7-B831-BE4C-8238-1270D1A9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7FB5-90C1-DE4B-8DE6-8E48EDE76C4A}" type="slidenum">
              <a:rPr lang="en-US" altLang="ru-RU" smtClean="0"/>
              <a:pPr/>
              <a:t>9</a:t>
            </a:fld>
            <a:endParaRPr lang="en-US" alt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3">
      <a:dk1>
        <a:srgbClr val="000000"/>
      </a:dk1>
      <a:lt1>
        <a:srgbClr val="FFFFFF"/>
      </a:lt1>
      <a:dk2>
        <a:srgbClr val="000000"/>
      </a:dk2>
      <a:lt2>
        <a:srgbClr val="777777"/>
      </a:lt2>
      <a:accent1>
        <a:srgbClr val="FFFFF7"/>
      </a:accent1>
      <a:accent2>
        <a:srgbClr val="33CCCC"/>
      </a:accent2>
      <a:accent3>
        <a:srgbClr val="FFFFFF"/>
      </a:accent3>
      <a:accent4>
        <a:srgbClr val="000000"/>
      </a:accent4>
      <a:accent5>
        <a:srgbClr val="FFFFFA"/>
      </a:accent5>
      <a:accent6>
        <a:srgbClr val="2DB9B9"/>
      </a:accent6>
      <a:hlink>
        <a:srgbClr val="FF5050"/>
      </a:hlink>
      <a:folHlink>
        <a:srgbClr val="FF99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FF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7902</TotalTime>
  <Words>4469</Words>
  <Application>Microsoft Macintosh PowerPoint</Application>
  <PresentationFormat>Экран (4:3)</PresentationFormat>
  <Paragraphs>389</Paragraphs>
  <Slides>55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16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55</vt:i4>
      </vt:variant>
    </vt:vector>
  </HeadingPairs>
  <TitlesOfParts>
    <vt:vector size="73" baseType="lpstr">
      <vt:lpstr>Aptos</vt:lpstr>
      <vt:lpstr>Arial</vt:lpstr>
      <vt:lpstr>Calibri</vt:lpstr>
      <vt:lpstr>Cambria Math</vt:lpstr>
      <vt:lpstr>Fd1772405-Identity-H</vt:lpstr>
      <vt:lpstr>Fd2024191-Identity-H</vt:lpstr>
      <vt:lpstr>Fd2042035-Identity-H</vt:lpstr>
      <vt:lpstr>Fd2260317-Identity-H</vt:lpstr>
      <vt:lpstr>Fd2558666-Identity-H</vt:lpstr>
      <vt:lpstr>Fd2560914-Identity-H</vt:lpstr>
      <vt:lpstr>Fd2561963-Identity-H</vt:lpstr>
      <vt:lpstr>Fd629057-Identity-H</vt:lpstr>
      <vt:lpstr>Fd665974-Identity-H</vt:lpstr>
      <vt:lpstr>Fd721004-Identity-H</vt:lpstr>
      <vt:lpstr>Fd815395-Identity-H</vt:lpstr>
      <vt:lpstr>Fd961903-Identity-H</vt:lpstr>
      <vt:lpstr>Default Design</vt:lpstr>
      <vt:lpstr>Equation</vt:lpstr>
      <vt:lpstr>  Линейные модели классификации</vt:lpstr>
      <vt:lpstr>Что такое «линейная» классификация?</vt:lpstr>
      <vt:lpstr>Представление целевых значений для классификации</vt:lpstr>
      <vt:lpstr>Три подхода к классификации</vt:lpstr>
      <vt:lpstr>Презентация PowerPoint</vt:lpstr>
      <vt:lpstr>Напоминание: три разных пространства, которые легко спутать</vt:lpstr>
      <vt:lpstr>Дискриминантные функции для N&gt;2 классов</vt:lpstr>
      <vt:lpstr>Проблемы с многоклассовыми дискриминантными функциями</vt:lpstr>
      <vt:lpstr>Простое решение</vt:lpstr>
      <vt:lpstr>Использование метода наименьших квадратов для классификации</vt:lpstr>
      <vt:lpstr>Проблемы с использованием наименьших квадратов для классификации</vt:lpstr>
      <vt:lpstr>Другой пример, когда регрессия наименьших квадратов дает плохие поверхности решений</vt:lpstr>
      <vt:lpstr>Линейный дискриминант Фишера</vt:lpstr>
      <vt:lpstr>Рисунок, демонстрирующий преимущество линейного дискриминанта Фишера</vt:lpstr>
      <vt:lpstr>Математика линейных дискриминантов Фишера</vt:lpstr>
      <vt:lpstr>Использование линейных дискриминантов Фишера</vt:lpstr>
      <vt:lpstr>Персептрон</vt:lpstr>
      <vt:lpstr>Персептрон</vt:lpstr>
      <vt:lpstr>Функция ошибки</vt:lpstr>
      <vt:lpstr>Процедура сходимости персептрона</vt:lpstr>
      <vt:lpstr>Естественный способ попытаться доказать сходимость</vt:lpstr>
      <vt:lpstr>Вес и пространство данных</vt:lpstr>
      <vt:lpstr>Лучший способ доказать сходимость (используя выпуклость решений в весовом пространстве)</vt:lpstr>
      <vt:lpstr>Почему процедура обучения работает</vt:lpstr>
      <vt:lpstr>Чему персептроны не могут научиться</vt:lpstr>
      <vt:lpstr>Что умеют персептроны?</vt:lpstr>
      <vt:lpstr>Задача проверки четности N-бит</vt:lpstr>
      <vt:lpstr>Вероятностные генеративные модели </vt:lpstr>
      <vt:lpstr>Вероятностные генеративные модели </vt:lpstr>
      <vt:lpstr>Вероятностная модель для нормального распределения</vt:lpstr>
      <vt:lpstr>Вероятностная модель для нормального распределения</vt:lpstr>
      <vt:lpstr>Вероятностная модель для нормального распределения</vt:lpstr>
      <vt:lpstr>Вероятностная модель для нормального распределения для нескольких классов</vt:lpstr>
      <vt:lpstr>Решение методом максимального правдоподобия</vt:lpstr>
      <vt:lpstr>Решение методом максимального правдоподобия</vt:lpstr>
      <vt:lpstr>Решение методом максимального правдоподобия</vt:lpstr>
      <vt:lpstr>Дискретные признаки</vt:lpstr>
      <vt:lpstr>Вероятностные дискриминационные модели</vt:lpstr>
      <vt:lpstr>Фиксированные базисные функции</vt:lpstr>
      <vt:lpstr>Логистическая регрессия</vt:lpstr>
      <vt:lpstr>Почему функция ошибок называется кросс-энтропией?</vt:lpstr>
      <vt:lpstr>Поиск весов в лог. регресии</vt:lpstr>
      <vt:lpstr>Итеративный метод наименьших квадратов с пересчетом весов</vt:lpstr>
      <vt:lpstr>Итеративный метод наименьших квадратов с пересчетом весов</vt:lpstr>
      <vt:lpstr>Итеративный метод наименьших квадратов с пересчетом весов</vt:lpstr>
      <vt:lpstr>Пробит-регрессия</vt:lpstr>
      <vt:lpstr>Учет ошибки измерений</vt:lpstr>
      <vt:lpstr>Байесовская логистическая регрессия</vt:lpstr>
      <vt:lpstr>Приближение Лапласа</vt:lpstr>
      <vt:lpstr>Приближение Лапласа</vt:lpstr>
      <vt:lpstr>Приближение Лапласа</vt:lpstr>
      <vt:lpstr>Оценка качества  классификации</vt:lpstr>
      <vt:lpstr>Вопрос для самоконтроля</vt:lpstr>
      <vt:lpstr>Метрики качества классификации</vt:lpstr>
      <vt:lpstr>Сравнение метрик</vt:lpstr>
    </vt:vector>
  </TitlesOfParts>
  <Company>university of toronto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3</dc:title>
  <dc:creator> hinton</dc:creator>
  <cp:lastModifiedBy>Microsoft Office User</cp:lastModifiedBy>
  <cp:revision>151</cp:revision>
  <dcterms:created xsi:type="dcterms:W3CDTF">2002-09-28T03:36:33Z</dcterms:created>
  <dcterms:modified xsi:type="dcterms:W3CDTF">2025-11-12T10:09:10Z</dcterms:modified>
</cp:coreProperties>
</file>

<file path=docProps/thumbnail.jpeg>
</file>